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tiff" ContentType="image/tiff"/>
  <Default Extension="mp4" ContentType="video/mp4"/>
  <Default Extension="rels" ContentType="application/vnd.openxmlformats-package.relationships+xml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7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6"/>
  </p:notesMasterIdLst>
  <p:sldIdLst>
    <p:sldId id="333" r:id="rId2"/>
    <p:sldId id="334" r:id="rId3"/>
    <p:sldId id="364" r:id="rId4"/>
    <p:sldId id="335" r:id="rId5"/>
    <p:sldId id="330" r:id="rId6"/>
    <p:sldId id="332" r:id="rId7"/>
    <p:sldId id="366" r:id="rId8"/>
    <p:sldId id="262" r:id="rId9"/>
    <p:sldId id="336" r:id="rId10"/>
    <p:sldId id="300" r:id="rId11"/>
    <p:sldId id="362" r:id="rId12"/>
    <p:sldId id="347" r:id="rId13"/>
    <p:sldId id="365" r:id="rId14"/>
    <p:sldId id="275" r:id="rId15"/>
    <p:sldId id="338" r:id="rId16"/>
    <p:sldId id="340" r:id="rId17"/>
    <p:sldId id="339" r:id="rId18"/>
    <p:sldId id="371" r:id="rId19"/>
    <p:sldId id="348" r:id="rId20"/>
    <p:sldId id="372" r:id="rId21"/>
    <p:sldId id="345" r:id="rId22"/>
    <p:sldId id="342" r:id="rId23"/>
    <p:sldId id="344" r:id="rId24"/>
    <p:sldId id="361" r:id="rId25"/>
    <p:sldId id="349" r:id="rId26"/>
    <p:sldId id="373" r:id="rId27"/>
    <p:sldId id="351" r:id="rId28"/>
    <p:sldId id="353" r:id="rId29"/>
    <p:sldId id="352" r:id="rId30"/>
    <p:sldId id="374" r:id="rId31"/>
    <p:sldId id="356" r:id="rId32"/>
    <p:sldId id="369" r:id="rId33"/>
    <p:sldId id="375" r:id="rId34"/>
    <p:sldId id="343" r:id="rId35"/>
    <p:sldId id="360" r:id="rId36"/>
    <p:sldId id="358" r:id="rId37"/>
    <p:sldId id="359" r:id="rId38"/>
    <p:sldId id="331" r:id="rId39"/>
    <p:sldId id="378" r:id="rId40"/>
    <p:sldId id="379" r:id="rId41"/>
    <p:sldId id="376" r:id="rId42"/>
    <p:sldId id="377" r:id="rId43"/>
    <p:sldId id="380" r:id="rId44"/>
    <p:sldId id="370" r:id="rId4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71" userDrawn="1">
          <p15:clr>
            <a:srgbClr val="A4A3A4"/>
          </p15:clr>
        </p15:guide>
        <p15:guide id="2" pos="3885" userDrawn="1">
          <p15:clr>
            <a:srgbClr val="A4A3A4"/>
          </p15:clr>
        </p15:guide>
        <p15:guide id="3" pos="1799">
          <p15:clr>
            <a:srgbClr val="A4A3A4"/>
          </p15:clr>
        </p15:guide>
        <p15:guide id="4" pos="588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0C0"/>
    <a:srgbClr val="3A413A"/>
    <a:srgbClr val="000000"/>
    <a:srgbClr val="D9D9D9"/>
    <a:srgbClr val="A6A6A6"/>
    <a:srgbClr val="FFFFFF"/>
    <a:srgbClr val="C0C1C0"/>
    <a:srgbClr val="FFC000"/>
    <a:srgbClr val="303530"/>
    <a:srgbClr val="ED7D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16DA210-FB5B-4158-B5E0-FEB733F419BA}" styleName="浅色样式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2423" autoAdjust="0"/>
    <p:restoredTop sz="88455" autoAdjust="0"/>
  </p:normalViewPr>
  <p:slideViewPr>
    <p:cSldViewPr snapToGrid="0">
      <p:cViewPr>
        <p:scale>
          <a:sx n="56" d="100"/>
          <a:sy n="56" d="100"/>
        </p:scale>
        <p:origin x="488" y="1016"/>
      </p:cViewPr>
      <p:guideLst>
        <p:guide orient="horz" pos="3271"/>
        <p:guide pos="3885"/>
        <p:guide pos="1799"/>
        <p:guide pos="588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notesMaster" Target="notesMasters/notesMaster1.xml"/><Relationship Id="rId47" Type="http://schemas.openxmlformats.org/officeDocument/2006/relationships/presProps" Target="presProps.xml"/><Relationship Id="rId48" Type="http://schemas.openxmlformats.org/officeDocument/2006/relationships/viewProps" Target="viewProps.xml"/><Relationship Id="rId49" Type="http://schemas.openxmlformats.org/officeDocument/2006/relationships/theme" Target="theme/theme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tableStyles" Target="tableStyles.xml"/><Relationship Id="rId5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/Relationships>
</file>

<file path=ppt/charts/_rels/chart1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oleObject" Target="file:///C:\Users\apple\Desktop\201511&#20013;&#23665;&#20250;&#35758;\&#24037;&#20316;&#31807;1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混合班</c:v>
                </c:pt>
              </c:strCache>
            </c:strRef>
          </c:tx>
          <c:spPr>
            <a:solidFill>
              <a:srgbClr val="0070C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14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Sheet1!$B$1:$E$1</c:f>
              <c:strCache>
                <c:ptCount val="4"/>
                <c:pt idx="0">
                  <c:v>2013春期末</c:v>
                </c:pt>
                <c:pt idx="1">
                  <c:v>2013秋期末</c:v>
                </c:pt>
                <c:pt idx="2">
                  <c:v>2014春期末</c:v>
                </c:pt>
                <c:pt idx="3">
                  <c:v>2015春期末</c:v>
                </c:pt>
              </c:strCache>
            </c:strRef>
          </c:cat>
          <c:val>
            <c:numRef>
              <c:f>Sheet1!$B$2:$E$2</c:f>
              <c:numCache>
                <c:formatCode>General</c:formatCode>
                <c:ptCount val="4"/>
                <c:pt idx="0">
                  <c:v>85.8</c:v>
                </c:pt>
                <c:pt idx="1">
                  <c:v>75.7</c:v>
                </c:pt>
                <c:pt idx="2">
                  <c:v>84.3</c:v>
                </c:pt>
                <c:pt idx="3">
                  <c:v>83.9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92E2-46A8-822D-5374FE79E2C9}"/>
            </c:ext>
          </c:extLst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对照组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14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Sheet1!$B$1:$E$1</c:f>
              <c:strCache>
                <c:ptCount val="4"/>
                <c:pt idx="0">
                  <c:v>2013春期末</c:v>
                </c:pt>
                <c:pt idx="1">
                  <c:v>2013秋期末</c:v>
                </c:pt>
                <c:pt idx="2">
                  <c:v>2014春期末</c:v>
                </c:pt>
                <c:pt idx="3">
                  <c:v>2015春期末</c:v>
                </c:pt>
              </c:strCache>
            </c:strRef>
          </c:cat>
          <c:val>
            <c:numRef>
              <c:f>Sheet1!$B$3:$E$3</c:f>
              <c:numCache>
                <c:formatCode>General</c:formatCode>
                <c:ptCount val="4"/>
                <c:pt idx="0">
                  <c:v>76.2</c:v>
                </c:pt>
                <c:pt idx="1">
                  <c:v>68.0</c:v>
                </c:pt>
                <c:pt idx="2">
                  <c:v>73.3</c:v>
                </c:pt>
                <c:pt idx="3">
                  <c:v>72.0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92E2-46A8-822D-5374FE79E2C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2142633568"/>
        <c:axId val="-2106652928"/>
      </c:barChart>
      <c:catAx>
        <c:axId val="-2142633568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spPr>
          <a:noFill/>
          <a:ln w="6350" cap="flat" cmpd="sng" algn="in">
            <a:solidFill>
              <a:schemeClr val="tx1">
                <a:tint val="75000"/>
              </a:schemeClr>
            </a:solidFill>
            <a:prstDash val="solid"/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2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2106652928"/>
        <c:crosses val="autoZero"/>
        <c:auto val="1"/>
        <c:lblAlgn val="ctr"/>
        <c:lblOffset val="100"/>
        <c:noMultiLvlLbl val="0"/>
      </c:catAx>
      <c:valAx>
        <c:axId val="-2106652928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 w="6350" cap="flat" cmpd="sng" algn="in">
            <a:solidFill>
              <a:schemeClr val="tx1">
                <a:tint val="75000"/>
              </a:schemeClr>
            </a:solidFill>
            <a:prstDash val="solid"/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214263356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zh-CN" sz="18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 w="6350" cap="flat" cmpd="sng" algn="ctr">
      <a:noFill/>
      <a:prstDash val="solid"/>
      <a:miter lim="800000"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102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1">
      <cs:styleClr val="auto"/>
    </cs:lnRef>
    <cs:lineWidthScale>3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0"/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>
      <a:schemeClr val="dk1">
        <a:tint val="95000"/>
      </a:schemeClr>
    </cs:fillRef>
    <cs:effectRef idx="0"/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>
      <a:schemeClr val="dk1">
        <a:tint val="5000"/>
      </a:schemeClr>
    </cs:fillRef>
    <cs:effectRef idx="0"/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9BC74C-7202-4FDB-BA6E-65E24EAF188F}" type="datetimeFigureOut">
              <a:rPr lang="zh-CN" altLang="en-US" smtClean="0"/>
              <a:pPr/>
              <a:t>17/6/3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B8B81D-C7D9-4A08-8BD5-F741A80AFE1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6387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尊敬的各位专家，各位老师，大家下午好，我是来自清华大学在线教育办公室 雨课堂课题组的关一男。</a:t>
            </a:r>
          </a:p>
          <a:p>
            <a:r>
              <a:rPr kumimoji="1" lang="zh-CN" altLang="en-US" dirty="0" smtClean="0"/>
              <a:t>非常高兴，也非常荣幸今天有机会和各位分享一下清华大学在教育教学创新／智慧教学中的一些尝试和一点成果。</a:t>
            </a: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B8B81D-C7D9-4A08-8BD5-F741A80AFE13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44333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我们给大家举一个例子，比如农业：</a:t>
            </a:r>
            <a:r>
              <a:rPr lang="en-US" altLang="zh-CN" dirty="0" smtClean="0"/>
              <a:t>……</a:t>
            </a:r>
            <a:r>
              <a:rPr lang="zh-CN" altLang="en-US" dirty="0" smtClean="0"/>
              <a:t>以前看经验，现在看气象图，湿度，温度</a:t>
            </a:r>
            <a:endParaRPr lang="en-US" altLang="zh-CN" dirty="0" smtClean="0"/>
          </a:p>
          <a:p>
            <a:r>
              <a:rPr lang="zh-CN" altLang="en-US" dirty="0" smtClean="0"/>
              <a:t>大家开车也是一样，十年前开车也是一件经验驱动的事情，大家要记住哪个路口，哪个时间容易拥堵，现在一个新手司机旁边放个手机，实时路况和路径规划，甚至精确到几分钟你可以到达哪里等。这些都是数据时代，给大家生活带来的变化。</a:t>
            </a:r>
            <a:endParaRPr lang="en-US" altLang="zh-CN" dirty="0" smtClean="0"/>
          </a:p>
          <a:p>
            <a:r>
              <a:rPr lang="zh-CN" altLang="en-US" dirty="0" smtClean="0"/>
              <a:t>那我们的教学，我们的数据何在？实际上，现在的情况非常令人悲观。</a:t>
            </a:r>
            <a:endParaRPr lang="en-US" altLang="zh-CN" dirty="0" smtClean="0"/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B8B81D-C7D9-4A08-8BD5-F741A80AFE13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68173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首先，我们的管理者，很难了解到教学的真实情况，一些最基本的数据我们都拿不到。</a:t>
            </a:r>
            <a:endParaRPr kumimoji="1" lang="en-US" altLang="zh-CN" dirty="0" smtClean="0"/>
          </a:p>
          <a:p>
            <a:r>
              <a:rPr kumimoji="1" lang="zh-CN" altLang="en-US" dirty="0" smtClean="0"/>
              <a:t>如，到课率。我们知道一些学校教务处经常动员老师们走到教室，数班级的到课人数。都数据时代了，还在做这样的事情。</a:t>
            </a:r>
            <a:endParaRPr kumimoji="1" lang="en-US" altLang="zh-CN" dirty="0" smtClean="0"/>
          </a:p>
          <a:p>
            <a:r>
              <a:rPr kumimoji="1" lang="zh-CN" altLang="en-US" dirty="0" smtClean="0"/>
              <a:t>再如，课程大纲上那些知识点，学生掌握的怎么样，我们也很难拿到。甚至我们在统计方法上都还是简单粗暴。要不就是评教，学生多以应付为主；或者组织老教师听课，根本就无法听完全校所有的课；再这就是看期中期末考试成绩，这个频次往往是一学期一次，频次上不来，对学生的跟踪管理也比较差。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B8B81D-C7D9-4A08-8BD5-F741A80AFE13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51929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在课堂上，老师们的情况也是如此。</a:t>
            </a:r>
            <a:endParaRPr kumimoji="1" lang="en-US" altLang="zh-CN" dirty="0" smtClean="0"/>
          </a:p>
          <a:p>
            <a:r>
              <a:rPr kumimoji="1" lang="zh-CN" altLang="en-US" dirty="0" smtClean="0"/>
              <a:t>往往应者寥寥，因为我们东方的学生就是比较腼腆我要是现在问老师们刚才哪页</a:t>
            </a:r>
            <a:r>
              <a:rPr kumimoji="1" lang="en-US" altLang="zh-CN" dirty="0" err="1" smtClean="0"/>
              <a:t>ppt</a:t>
            </a:r>
            <a:r>
              <a:rPr kumimoji="1" lang="zh-CN" altLang="en-US" dirty="0" smtClean="0"/>
              <a:t>明白了吗，相信老师们也是比较腼腆的。</a:t>
            </a:r>
            <a:endParaRPr kumimoji="1" lang="en-US" altLang="zh-CN" dirty="0" smtClean="0"/>
          </a:p>
          <a:p>
            <a:r>
              <a:rPr kumimoji="1" lang="zh-CN" altLang="en-US" dirty="0" smtClean="0"/>
              <a:t>补充，自然顺接下一页。</a:t>
            </a:r>
            <a:endParaRPr kumimoji="1" lang="en-US" altLang="zh-CN" dirty="0" smtClean="0"/>
          </a:p>
          <a:p>
            <a:r>
              <a:rPr kumimoji="1" lang="zh-CN" altLang="en-US" dirty="0" smtClean="0"/>
              <a:t>正是因为我们东方学生的腼腆，把我们老师一个个都逼成了心理学家。没有办法了解学生，只能通过看脸，看眼神弥补迷离，那教学就变成了我们刚刚提到的，靠经验驱动的事情。</a:t>
            </a:r>
            <a:endParaRPr kumimoji="1" lang="en-US" altLang="zh-CN" dirty="0" smtClean="0"/>
          </a:p>
          <a:p>
            <a:r>
              <a:rPr kumimoji="1" lang="zh-CN" altLang="en-US" dirty="0" smtClean="0"/>
              <a:t>我们在做雨课堂的时候，在清华里调研了很多教师，我们和很多的名师进行座谈，清华有很多的国家级教学名师，其中有一位就是化学系的李艳梅教授。我们就问李老师，到底怎么样能成为一个国家级的教学名师，李老师笑着和我们说，首先要足够老。为什么要足够老呢？因为国家级教学名师的第一个起评条件就是，要先成为北京市教学名师，北京市教学名师起评条件第一个，就是要有</a:t>
            </a:r>
            <a:r>
              <a:rPr kumimoji="1" lang="en-US" altLang="zh-CN" dirty="0" smtClean="0"/>
              <a:t>20</a:t>
            </a:r>
            <a:r>
              <a:rPr kumimoji="1" lang="zh-CN" altLang="en-US" dirty="0" smtClean="0"/>
              <a:t>年教学经验（特别优秀者可以提高到</a:t>
            </a:r>
            <a:r>
              <a:rPr kumimoji="1" lang="en-US" altLang="zh-CN" dirty="0" smtClean="0"/>
              <a:t>15</a:t>
            </a:r>
            <a:r>
              <a:rPr kumimoji="1" lang="zh-CN" altLang="en-US" dirty="0" smtClean="0"/>
              <a:t>年）。</a:t>
            </a:r>
            <a:r>
              <a:rPr kumimoji="1" lang="en-US" altLang="zh-CN" dirty="0" smtClean="0"/>
              <a:t>15</a:t>
            </a:r>
            <a:r>
              <a:rPr kumimoji="1" lang="zh-CN" altLang="en-US" dirty="0" smtClean="0"/>
              <a:t>年啊各位老师，这就是为什么我们说教学是一件靠经验驱动的事情。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B8B81D-C7D9-4A08-8BD5-F741A80AFE13}" type="slidenum">
              <a:rPr lang="zh-CN" altLang="en-US" smtClean="0"/>
              <a:pPr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25093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那怎么样能把老师们解放出来呢？怎么能像开车一样，新手司机借助一部手机，就能像和</a:t>
            </a:r>
            <a:r>
              <a:rPr lang="en-US" altLang="zh-CN" dirty="0" smtClean="0"/>
              <a:t>15</a:t>
            </a:r>
            <a:r>
              <a:rPr lang="zh-CN" altLang="en-US" dirty="0" smtClean="0"/>
              <a:t>年的老司机一样，轻松的驾驭这个事情。</a:t>
            </a:r>
            <a:endParaRPr lang="en-US" altLang="zh-CN" dirty="0" smtClean="0"/>
          </a:p>
          <a:p>
            <a:r>
              <a:rPr lang="zh-CN" altLang="en-US" dirty="0" smtClean="0"/>
              <a:t>我们一定要接入这个数据时代的变化，要从。。。到。。。，强调过程性评价，形成性评价，更好的实时指导我们的教学，要比之前的一学期一评好很多。做到</a:t>
            </a:r>
            <a:r>
              <a:rPr lang="en-US" altLang="zh-CN" dirty="0" smtClean="0"/>
              <a:t>……</a:t>
            </a:r>
            <a:endParaRPr lang="en-US" altLang="zh-CN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B8B81D-C7D9-4A08-8BD5-F741A80AFE13}" type="slidenum">
              <a:rPr lang="zh-CN" altLang="en-US" smtClean="0"/>
              <a:pPr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37353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B8B81D-C7D9-4A08-8BD5-F741A80AFE13}" type="slidenum">
              <a:rPr lang="zh-CN" altLang="en-US" smtClean="0"/>
              <a:pPr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47798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B8B81D-C7D9-4A08-8BD5-F741A80AFE13}" type="slidenum">
              <a:rPr lang="zh-CN" altLang="en-US" smtClean="0"/>
              <a:pPr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08862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9E8110-BC2C-CA4C-BCE4-CAC2681E90ED}" type="slidenum">
              <a:rPr kumimoji="1" lang="zh-CN" altLang="en-US" smtClean="0"/>
              <a:pPr/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501786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9E8110-BC2C-CA4C-BCE4-CAC2681E90ED}" type="slidenum">
              <a:rPr kumimoji="1" lang="zh-CN" altLang="en-US" smtClean="0"/>
              <a:t>20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04608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B8B81D-C7D9-4A08-8BD5-F741A80AFE13}" type="slidenum">
              <a:rPr lang="zh-CN" altLang="en-US" smtClean="0"/>
              <a:pPr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002938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雨课堂是目前我们能看到的，老师们开展混合式教学最灵活地的工具。刚刚我们也提到了，混合式教学就是把我们课堂教学的边界模糊掉，我们把课堂，延展成为课前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课中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课后。</a:t>
            </a:r>
            <a:endParaRPr lang="en-US" altLang="zh-CN" dirty="0" smtClean="0"/>
          </a:p>
          <a:p>
            <a:r>
              <a:rPr lang="zh-CN" altLang="en-US" dirty="0" smtClean="0"/>
              <a:t>我们在今天讲解的最开始，给大家讲到了课前的功能，相信很多老师已经体验到了。课前，老师们可以非常方便地制作几张知识卡片，这些知识卡片里可以是</a:t>
            </a:r>
            <a:r>
              <a:rPr lang="en-US" altLang="zh-CN" dirty="0" err="1" smtClean="0"/>
              <a:t>ppt</a:t>
            </a:r>
            <a:r>
              <a:rPr lang="zh-CN" altLang="en-US" dirty="0" smtClean="0"/>
              <a:t>，可以是习题，也可以是视频，还可以包括老师讲解的语音，推送到学生的手机微信里。如果学生没有看，在提醒时间前，还会再次给学生发消息进行提醒。每个老师还可以看到每个学生的预习情况，这时候老师真正地做到了心明眼亮地开展混合式教学。</a:t>
            </a:r>
            <a:endParaRPr lang="en-US" altLang="zh-CN" dirty="0" smtClean="0"/>
          </a:p>
          <a:p>
            <a:r>
              <a:rPr lang="zh-CN" altLang="en-US" dirty="0" smtClean="0"/>
              <a:t>在课堂上，我们今天，就是一个课堂场景，</a:t>
            </a:r>
            <a:r>
              <a:rPr lang="en-US" altLang="zh-CN" dirty="0" smtClean="0"/>
              <a:t>PPT</a:t>
            </a:r>
            <a:r>
              <a:rPr lang="zh-CN" altLang="en-US" dirty="0" smtClean="0"/>
              <a:t>是实时推送到学生的手机端。经过很多课堂调研和反馈，</a:t>
            </a:r>
            <a:r>
              <a:rPr lang="en-US" altLang="zh-CN" dirty="0" smtClean="0"/>
              <a:t>PPT</a:t>
            </a:r>
            <a:r>
              <a:rPr lang="zh-CN" altLang="en-US" dirty="0" smtClean="0"/>
              <a:t>发到微信上，是学生最喜欢的功能之一。为什么呢？第一，课堂教学有很多不方便的地方，我们假设课堂教室有</a:t>
            </a:r>
            <a:r>
              <a:rPr lang="en-US" altLang="zh-CN" dirty="0" smtClean="0"/>
              <a:t>100</a:t>
            </a:r>
            <a:r>
              <a:rPr lang="zh-CN" altLang="en-US" dirty="0" smtClean="0"/>
              <a:t>人，</a:t>
            </a:r>
            <a:r>
              <a:rPr lang="en-US" altLang="zh-CN" dirty="0" smtClean="0"/>
              <a:t>100</a:t>
            </a:r>
            <a:r>
              <a:rPr lang="zh-CN" altLang="en-US" dirty="0" smtClean="0"/>
              <a:t>个人把一页</a:t>
            </a:r>
            <a:r>
              <a:rPr lang="en-US" altLang="zh-CN" dirty="0" err="1" smtClean="0"/>
              <a:t>ppt</a:t>
            </a:r>
            <a:r>
              <a:rPr lang="zh-CN" altLang="en-US" dirty="0" smtClean="0"/>
              <a:t>想明白的时间肯定是不一样的，有的学生扫一眼就懂了，有的学生就需要多一些思考时间，但我们教室设计的不合理之一，就在于，所有人只能同时看一页</a:t>
            </a:r>
            <a:r>
              <a:rPr lang="en-US" altLang="zh-CN" dirty="0" err="1" smtClean="0"/>
              <a:t>ppt</a:t>
            </a:r>
            <a:r>
              <a:rPr lang="zh-CN" altLang="en-US" dirty="0" smtClean="0"/>
              <a:t>。如果一个学生连续几页</a:t>
            </a:r>
            <a:r>
              <a:rPr lang="en-US" altLang="zh-CN" dirty="0" err="1" smtClean="0"/>
              <a:t>ppt</a:t>
            </a:r>
            <a:r>
              <a:rPr lang="zh-CN" altLang="en-US" dirty="0" smtClean="0"/>
              <a:t>没有跟上，很可能这节课，就耽误下去了。刚刚我们还提到了，有的学生不由自主地喜欢手机搜索知识点，或者是学生不小心走神了，可能就跟不上了。幻灯片和幻灯片之间，是有关联的，比如第三页讲解了一个概念，第十页有个相似的概念，那有的学生就有需求，要看看前面的</a:t>
            </a:r>
            <a:r>
              <a:rPr lang="en-US" altLang="zh-CN" dirty="0" err="1" smtClean="0"/>
              <a:t>ppt</a:t>
            </a:r>
            <a:r>
              <a:rPr lang="zh-CN" altLang="en-US" dirty="0" smtClean="0"/>
              <a:t>对比一下，这种传统的同步授课中，也是做不到的。</a:t>
            </a:r>
            <a:endParaRPr lang="en-US" altLang="zh-CN" dirty="0" smtClean="0"/>
          </a:p>
          <a:p>
            <a:r>
              <a:rPr lang="zh-CN" altLang="en-US" dirty="0" smtClean="0"/>
              <a:t>同时，</a:t>
            </a:r>
            <a:r>
              <a:rPr lang="en-US" altLang="zh-CN" dirty="0" err="1" smtClean="0"/>
              <a:t>ppt</a:t>
            </a:r>
            <a:r>
              <a:rPr lang="zh-CN" altLang="en-US" dirty="0" smtClean="0"/>
              <a:t>同步到学生的手机微信中，可以永久保存，学生也不用在课堂上忙于拍照和抄笔记，可以更好地参与到课堂中。</a:t>
            </a:r>
            <a:endParaRPr lang="en-US" altLang="zh-CN" dirty="0" smtClean="0"/>
          </a:p>
          <a:p>
            <a:r>
              <a:rPr lang="zh-CN" altLang="en-US" dirty="0" smtClean="0"/>
              <a:t>在我们没有雨课堂的时候，我们在做学堂云等培训、翻转课堂之类的培训的时候，老师们纷纷拿出手机拍照，我们甚至能清晰地听到老师们手机对焦和拍照的声音。</a:t>
            </a:r>
            <a:endParaRPr lang="en-US" altLang="zh-CN" dirty="0" smtClean="0"/>
          </a:p>
          <a:p>
            <a:r>
              <a:rPr lang="zh-CN" altLang="en-US" dirty="0" smtClean="0"/>
              <a:t>有的老师可能会问，这样把</a:t>
            </a:r>
            <a:r>
              <a:rPr lang="en-US" altLang="zh-CN" dirty="0" err="1" smtClean="0"/>
              <a:t>ppt</a:t>
            </a:r>
            <a:r>
              <a:rPr lang="zh-CN" altLang="en-US" dirty="0" smtClean="0"/>
              <a:t>发到学生的手机上，学生会不会上课都低头看手机，不看老师了呢？通过我们的试点发现，结果恰恰相反。</a:t>
            </a:r>
            <a:endParaRPr lang="en-US" altLang="zh-CN" dirty="0" smtClean="0"/>
          </a:p>
          <a:p>
            <a:r>
              <a:rPr lang="zh-CN" altLang="en-US" dirty="0" smtClean="0"/>
              <a:t>清华大学教务处长郑力和副处长苏芃老师，当</a:t>
            </a:r>
            <a:r>
              <a:rPr lang="en-US" altLang="zh-CN" dirty="0" smtClean="0"/>
              <a:t>2016</a:t>
            </a:r>
            <a:r>
              <a:rPr lang="zh-CN" altLang="en-US" dirty="0" smtClean="0"/>
              <a:t>年初，在清华校内，雨课堂还是我们一个科研课题的时候，这两位老师当时就有过这样的怀疑，这会不会让同学们都低着头看，郑老师和苏老师亲自到两个雨课堂试点班，听课以后发现，学生反而抬起了头，更多地看着老师的讲解。为什么呢？我们的老师在课堂中加入了限时的测试，就先刚才的测试一样，大家已经体验过了，如果学生不好好听课，低着头玩手机，他是答不对这道题的，特别是我们很多老师还这个直接算为平时成绩，算到期末的分数中，学生在听课过程中反而更加认真。第二就是，我们在课堂中增加了满足年轻人互动需求的功能，如弹幕讨论等，很很好地活跃了课堂气氛，学生觉得课堂有意思，很乐意主动参与其中，低着头就无法感受这样的课堂气氛。这个弹幕功能我们一会儿会有更详细地演示。</a:t>
            </a:r>
            <a:endParaRPr lang="en-US" altLang="zh-CN" dirty="0" smtClean="0"/>
          </a:p>
          <a:p>
            <a:r>
              <a:rPr lang="zh-CN" altLang="en-US" dirty="0" smtClean="0"/>
              <a:t>学生端收到的每一页</a:t>
            </a:r>
            <a:r>
              <a:rPr lang="en-US" altLang="zh-CN" dirty="0" smtClean="0"/>
              <a:t>PPT</a:t>
            </a:r>
            <a:r>
              <a:rPr lang="zh-CN" altLang="en-US" dirty="0" smtClean="0"/>
              <a:t>下发，都会有“不懂”和“收藏”两个按钮，正好解决了我们刚才问大家的问题“大家听明白了么？”，我们把匿名反馈的按钮扔给学生，学生可以随时进行反馈，老师也可以通过自己的手机来查看这些数据。</a:t>
            </a:r>
            <a:endParaRPr lang="en-US" altLang="zh-CN" dirty="0" smtClean="0"/>
          </a:p>
          <a:p>
            <a:r>
              <a:rPr lang="zh-CN" altLang="en-US" dirty="0" smtClean="0"/>
              <a:t>（可以鼓励老师点一下不懂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切到手机页面，展示一下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这一页幻灯片，就有两个老师不懂）</a:t>
            </a:r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B8B81D-C7D9-4A08-8BD5-F741A80AFE13}" type="slidenum">
              <a:rPr lang="zh-CN" altLang="en-US" smtClean="0"/>
              <a:pPr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38695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这里想先和老师们分享一下为什么我们做雨课堂，清华大学的老师为什么要给自己开发这样的智慧教学工具？</a:t>
            </a:r>
          </a:p>
          <a:p>
            <a:r>
              <a:rPr kumimoji="1" lang="zh-CN" altLang="en-US" dirty="0" smtClean="0"/>
              <a:t>主要是当前的教育教学面临着新的模式／概念和时代，改革创新，迫不容缓。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B8B81D-C7D9-4A08-8BD5-F741A80AFE13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868746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需美化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B8B81D-C7D9-4A08-8BD5-F741A80AFE13}" type="slidenum">
              <a:rPr lang="zh-CN" altLang="en-US" smtClean="0"/>
              <a:pPr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000261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9E8110-BC2C-CA4C-BCE4-CAC2681E90ED}" type="slidenum">
              <a:rPr kumimoji="1" lang="zh-CN" altLang="en-US" smtClean="0"/>
              <a:t>26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5713362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需美化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B8B81D-C7D9-4A08-8BD5-F741A80AFE13}" type="slidenum">
              <a:rPr lang="zh-CN" altLang="en-US" smtClean="0"/>
              <a:pPr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849287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换掉专业版的图，用普通</a:t>
            </a:r>
            <a:r>
              <a:rPr kumimoji="1" lang="en-US" altLang="zh-CN" dirty="0" err="1" smtClean="0"/>
              <a:t>ppt</a:t>
            </a:r>
            <a:r>
              <a:rPr kumimoji="1" lang="zh-CN" altLang="en-US" dirty="0" smtClean="0"/>
              <a:t>的示意图就可以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B8B81D-C7D9-4A08-8BD5-F741A80AFE13}" type="slidenum">
              <a:rPr lang="zh-CN" altLang="en-US" smtClean="0"/>
              <a:pPr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881476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B8B81D-C7D9-4A08-8BD5-F741A80AFE13}" type="slidenum">
              <a:rPr lang="zh-CN" altLang="en-US" smtClean="0"/>
              <a:pPr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414390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B8B81D-C7D9-4A08-8BD5-F741A80AFE13}" type="slidenum">
              <a:rPr lang="zh-CN" altLang="en-US" smtClean="0"/>
              <a:pPr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997747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B8B81D-C7D9-4A08-8BD5-F741A80AFE13}" type="slidenum">
              <a:rPr lang="zh-CN" altLang="en-US" smtClean="0"/>
              <a:pPr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91183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B8B81D-C7D9-4A08-8BD5-F741A80AFE13}" type="slidenum">
              <a:rPr lang="zh-CN" altLang="en-US" smtClean="0"/>
              <a:pPr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532994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9E8110-BC2C-CA4C-BCE4-CAC2681E90ED}" type="slidenum">
              <a:rPr kumimoji="1" lang="zh-CN" altLang="en-US" smtClean="0"/>
              <a:pPr/>
              <a:t>36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3058728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混合式教学的开展需要支撑工具才能灵活地开展，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B8B81D-C7D9-4A08-8BD5-F741A80AFE13}" type="slidenum">
              <a:rPr lang="zh-CN" altLang="en-US" smtClean="0"/>
              <a:pPr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73461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首先我们的看看教育教学的新模式。概括起来，有两个点，一是。。。。二是。。。关于这两点，在今天上午李晓明教授的报告中，进行了非常详细的解析，我这里就不班门弄斧了，简要的和老师们介绍一下我们的理解。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B8B81D-C7D9-4A08-8BD5-F741A80AFE13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05813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B8B81D-C7D9-4A08-8BD5-F741A80AFE13}" type="slidenum">
              <a:rPr lang="zh-CN" altLang="en-US" smtClean="0"/>
              <a:pPr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368668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B8B81D-C7D9-4A08-8BD5-F741A80AFE13}" type="slidenum">
              <a:rPr lang="zh-CN" altLang="en-US" smtClean="0"/>
              <a:pPr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56529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课程打破了学校围墙，优质的教学资源免费共享，一定程度上实现教育公平性。再有就是受众广泛化，跨越年龄，不限容量班级容量。</a:t>
            </a:r>
          </a:p>
          <a:p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MOOC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是一种</a:t>
            </a:r>
            <a:r>
              <a:rPr lang="zh-CN" altLang="en-US" sz="1200" dirty="0" smtClean="0"/>
              <a:t>基于人工智能技术和大数据的大规模开放在线交互学习过程 ，学生的学习数据是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实时性，科学化的。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B8B81D-C7D9-4A08-8BD5-F741A80AFE13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52061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正如今天开幕式上李教授所言，我们中国的</a:t>
            </a:r>
            <a:r>
              <a:rPr kumimoji="1" lang="en-US" altLang="zh-CN" dirty="0" err="1" smtClean="0"/>
              <a:t>mooc</a:t>
            </a:r>
            <a:r>
              <a:rPr kumimoji="1" lang="zh-CN" altLang="en-US" dirty="0" smtClean="0"/>
              <a:t>是有中国特色的，和美国原生的</a:t>
            </a:r>
            <a:r>
              <a:rPr kumimoji="1" lang="en-US" altLang="zh-CN" dirty="0" err="1" smtClean="0"/>
              <a:t>mooc</a:t>
            </a:r>
            <a:r>
              <a:rPr kumimoji="1" lang="zh-CN" altLang="en-US" dirty="0" smtClean="0"/>
              <a:t>是有区别的。我们关注</a:t>
            </a:r>
            <a:r>
              <a:rPr kumimoji="1" lang="en-US" altLang="zh-CN" dirty="0" err="1" smtClean="0"/>
              <a:t>mooc</a:t>
            </a:r>
            <a:r>
              <a:rPr kumimoji="1" lang="zh-CN" altLang="en-US" dirty="0" smtClean="0"/>
              <a:t>本身的建设，同时更关注</a:t>
            </a:r>
            <a:r>
              <a:rPr kumimoji="1" lang="en-US" altLang="zh-CN" dirty="0" err="1" smtClean="0"/>
              <a:t>mooc</a:t>
            </a:r>
            <a:r>
              <a:rPr kumimoji="1" lang="zh-CN" altLang="en-US" dirty="0" smtClean="0"/>
              <a:t>建设之后怎么用，关注如何利用</a:t>
            </a:r>
            <a:r>
              <a:rPr kumimoji="1" lang="en-US" altLang="zh-CN" dirty="0" err="1" smtClean="0"/>
              <a:t>mooc</a:t>
            </a:r>
            <a:r>
              <a:rPr kumimoji="1" lang="zh-CN" altLang="en-US" dirty="0" smtClean="0"/>
              <a:t>更好的地进行翻转课堂，我们知道翻转课堂就是一种混合式教学的一种形式。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B8B81D-C7D9-4A08-8BD5-F741A80AFE13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76860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在清华大学，</a:t>
            </a:r>
            <a:r>
              <a:rPr kumimoji="1" lang="en-US" altLang="zh-CN" dirty="0" err="1" smtClean="0"/>
              <a:t>mooc</a:t>
            </a:r>
            <a:r>
              <a:rPr kumimoji="1" lang="zh-CN" altLang="en-US" dirty="0" smtClean="0"/>
              <a:t>名师之一就是于教授。于教授从</a:t>
            </a:r>
            <a:r>
              <a:rPr kumimoji="1" lang="en-US" altLang="zh-CN" dirty="0" smtClean="0"/>
              <a:t>2013</a:t>
            </a:r>
            <a:r>
              <a:rPr kumimoji="1" lang="zh-CN" altLang="en-US" dirty="0" smtClean="0"/>
              <a:t>年开始制作</a:t>
            </a:r>
            <a:r>
              <a:rPr kumimoji="1" lang="en-US" altLang="zh-CN" dirty="0" err="1" smtClean="0"/>
              <a:t>mooc</a:t>
            </a:r>
            <a:r>
              <a:rPr kumimoji="1" lang="zh-CN" altLang="en-US" dirty="0" smtClean="0"/>
              <a:t>时，就在尝试基于</a:t>
            </a:r>
            <a:r>
              <a:rPr kumimoji="1" lang="en-US" altLang="zh-CN" dirty="0" err="1" smtClean="0"/>
              <a:t>mooc</a:t>
            </a:r>
            <a:r>
              <a:rPr kumimoji="1" lang="zh-CN" altLang="en-US" dirty="0" smtClean="0"/>
              <a:t>的混合式教学。连续几年的教学实践证实，混合式教学可以提升教学质量和学生的综合能力。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B8B81D-C7D9-4A08-8BD5-F741A80AFE13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4365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在</a:t>
            </a:r>
            <a:r>
              <a:rPr kumimoji="1" lang="en-US" altLang="zh-CN" dirty="0" smtClean="0"/>
              <a:t>2014</a:t>
            </a:r>
            <a:r>
              <a:rPr kumimoji="1" lang="zh-CN" altLang="en-US" dirty="0" smtClean="0"/>
              <a:t>年，清华大学出台文件，在校内推广混合式教学，文件中提到“探索传统课堂教学语与在线教育及其他教育教学形式的结合，积极实践，稳步推进”。从这个数据时间轴可以看出，</a:t>
            </a:r>
            <a:r>
              <a:rPr kumimoji="1" lang="en-US" altLang="zh-CN" dirty="0" smtClean="0"/>
              <a:t>13</a:t>
            </a:r>
            <a:r>
              <a:rPr kumimoji="1" lang="zh-CN" altLang="en-US" dirty="0" smtClean="0"/>
              <a:t>年有</a:t>
            </a:r>
            <a:r>
              <a:rPr kumimoji="1" lang="en-US" altLang="zh-CN" dirty="0" smtClean="0"/>
              <a:t>2</a:t>
            </a:r>
            <a:r>
              <a:rPr kumimoji="1" lang="zh-CN" altLang="en-US" dirty="0" smtClean="0"/>
              <a:t>门课程，</a:t>
            </a:r>
            <a:r>
              <a:rPr kumimoji="1" lang="en-US" altLang="zh-CN" dirty="0" smtClean="0"/>
              <a:t>14</a:t>
            </a:r>
            <a:r>
              <a:rPr kumimoji="1" lang="zh-CN" altLang="en-US" dirty="0" smtClean="0"/>
              <a:t>年有</a:t>
            </a:r>
            <a:r>
              <a:rPr kumimoji="1" lang="en-US" altLang="zh-CN" dirty="0" smtClean="0"/>
              <a:t>6</a:t>
            </a:r>
            <a:r>
              <a:rPr kumimoji="1" lang="zh-CN" altLang="en-US" dirty="0" smtClean="0"/>
              <a:t>门课程。在这些探索中，老师中逐渐地发现了一些问题。比如在学生课下学习效果掌握不及时，自主学习材料难以便捷地发送给学生等。直到</a:t>
            </a:r>
            <a:r>
              <a:rPr kumimoji="1" lang="en-US" altLang="zh-CN" dirty="0" smtClean="0"/>
              <a:t>15</a:t>
            </a:r>
            <a:r>
              <a:rPr kumimoji="1" lang="zh-CN" altLang="en-US" dirty="0" smtClean="0"/>
              <a:t>年底，随着雨课堂在校内的使用，混合式教学在校内大规模推广，开花结果。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B8B81D-C7D9-4A08-8BD5-F741A80AFE13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5882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B8B81D-C7D9-4A08-8BD5-F741A80AFE13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11653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当前社会已经从一个信息化的时代进入了一个数据化的时代。我们的数据已经无时无刻不影响到我们的生活。</a:t>
            </a:r>
            <a:endParaRPr lang="en-US" altLang="zh-CN" dirty="0" smtClean="0"/>
          </a:p>
          <a:p>
            <a:r>
              <a:rPr lang="zh-CN" altLang="en-US" dirty="0" smtClean="0"/>
              <a:t>大家会听过，李克强总理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频频提及“新工业革命”，工业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4.0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等，这些是工业领域的大数据。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现在各行各业都要面临的一个现状就是如何从经验驱动到数据驱动。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B8B81D-C7D9-4A08-8BD5-F741A80AFE13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8757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 smtClean="0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6DBA9-DAA0-472D-B00A-FC0D4AEC7303}" type="datetimeFigureOut">
              <a:rPr lang="zh-CN" altLang="en-US" smtClean="0"/>
              <a:pPr/>
              <a:t>17/6/3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DC3F8-3C11-410F-B8C1-491EA5B5E31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03139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6DBA9-DAA0-472D-B00A-FC0D4AEC7303}" type="datetimeFigureOut">
              <a:rPr lang="zh-CN" altLang="en-US" smtClean="0"/>
              <a:pPr/>
              <a:t>17/6/3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DC3F8-3C11-410F-B8C1-491EA5B5E31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0086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6DBA9-DAA0-472D-B00A-FC0D4AEC7303}" type="datetimeFigureOut">
              <a:rPr lang="zh-CN" altLang="en-US" smtClean="0"/>
              <a:pPr/>
              <a:t>17/6/3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DC3F8-3C11-410F-B8C1-491EA5B5E31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08598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-528" y="-603853"/>
            <a:ext cx="12193057" cy="806570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3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24349 -0.124074 L 0 0 E" pathEditMode="relative" ptsTypes="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" presetID="6" presetClass="emph" presetSubtype="0" decel="3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1000" fill="hold"/>
                                        <p:tgtEl>
                                          <p:spTgt spid="3"/>
                                        </p:tgtEl>
                                      </p:cBhvr>
                                      <p:by x="150000" y="150000"/>
                                      <p:from x="146726" y="119179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4" t="9547" r="5437" b="32462"/>
          <a:stretch>
            <a:fillRect/>
          </a:stretch>
        </p:blipFill>
        <p:spPr>
          <a:xfrm>
            <a:off x="0" y="2844800"/>
            <a:ext cx="12192000" cy="4216400"/>
          </a:xfrm>
          <a:custGeom>
            <a:avLst/>
            <a:gdLst>
              <a:gd name="connsiteX0" fmla="*/ 0 w 12192000"/>
              <a:gd name="connsiteY0" fmla="*/ 0 h 4216400"/>
              <a:gd name="connsiteX1" fmla="*/ 12192000 w 12192000"/>
              <a:gd name="connsiteY1" fmla="*/ 0 h 4216400"/>
              <a:gd name="connsiteX2" fmla="*/ 12192000 w 12192000"/>
              <a:gd name="connsiteY2" fmla="*/ 4216400 h 4216400"/>
              <a:gd name="connsiteX3" fmla="*/ 0 w 12192000"/>
              <a:gd name="connsiteY3" fmla="*/ 4216400 h 421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4216400">
                <a:moveTo>
                  <a:pt x="0" y="0"/>
                </a:moveTo>
                <a:lnTo>
                  <a:pt x="12192000" y="0"/>
                </a:lnTo>
                <a:lnTo>
                  <a:pt x="12192000" y="4216400"/>
                </a:lnTo>
                <a:lnTo>
                  <a:pt x="0" y="4216400"/>
                </a:lnTo>
                <a:close/>
              </a:path>
            </a:pathLst>
          </a:cu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3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51786 -0.199205 L 0 0 E" pathEditMode="relative" ptsTypes="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" presetID="6" presetClass="emph" presetSubtype="0" decel="3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</p:cBhvr>
                                      <p:by x="150000" y="150000"/>
                                      <p:from x="137987" y="144438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图片占位符 8"/>
          <p:cNvSpPr>
            <a:spLocks noGrp="1"/>
          </p:cNvSpPr>
          <p:nvPr>
            <p:ph type="pic" sz="quarter" idx="10"/>
          </p:nvPr>
        </p:nvSpPr>
        <p:spPr>
          <a:xfrm>
            <a:off x="-5341937" y="1973943"/>
            <a:ext cx="5022850" cy="3265488"/>
          </a:xfr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6DBA9-DAA0-472D-B00A-FC0D4AEC7303}" type="datetimeFigureOut">
              <a:rPr lang="zh-CN" altLang="en-US" smtClean="0"/>
              <a:pPr/>
              <a:t>17/6/3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DC3F8-3C11-410F-B8C1-491EA5B5E31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42685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6DBA9-DAA0-472D-B00A-FC0D4AEC7303}" type="datetimeFigureOut">
              <a:rPr lang="zh-CN" altLang="en-US" smtClean="0"/>
              <a:pPr/>
              <a:t>17/6/3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DC3F8-3C11-410F-B8C1-491EA5B5E31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15823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6DBA9-DAA0-472D-B00A-FC0D4AEC7303}" type="datetimeFigureOut">
              <a:rPr lang="zh-CN" altLang="en-US" smtClean="0"/>
              <a:pPr/>
              <a:t>17/6/3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DC3F8-3C11-410F-B8C1-491EA5B5E31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44840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6DBA9-DAA0-472D-B00A-FC0D4AEC7303}" type="datetimeFigureOut">
              <a:rPr lang="zh-CN" altLang="en-US" smtClean="0"/>
              <a:pPr/>
              <a:t>17/6/3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DC3F8-3C11-410F-B8C1-491EA5B5E31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91400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6DBA9-DAA0-472D-B00A-FC0D4AEC7303}" type="datetimeFigureOut">
              <a:rPr lang="zh-CN" altLang="en-US" smtClean="0"/>
              <a:pPr/>
              <a:t>17/6/3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DC3F8-3C11-410F-B8C1-491EA5B5E31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54922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6AA24-FBB6-D24F-BF2E-47690E0FB57D}" type="datetimeFigureOut">
              <a:rPr kumimoji="1" lang="zh-CN" altLang="en-US" smtClean="0"/>
              <a:t>17/6/3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F4206-6117-F04C-98AB-5AA8A78E368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111918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6DBA9-DAA0-472D-B00A-FC0D4AEC7303}" type="datetimeFigureOut">
              <a:rPr lang="zh-CN" altLang="en-US" smtClean="0"/>
              <a:pPr/>
              <a:t>17/6/3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DC3F8-3C11-410F-B8C1-491EA5B5E31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59881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6DBA9-DAA0-472D-B00A-FC0D4AEC7303}" type="datetimeFigureOut">
              <a:rPr lang="zh-CN" altLang="en-US" smtClean="0"/>
              <a:pPr/>
              <a:t>17/6/3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DC3F8-3C11-410F-B8C1-491EA5B5E31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85414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16DBA9-DAA0-472D-B00A-FC0D4AEC7303}" type="datetimeFigureOut">
              <a:rPr lang="zh-CN" altLang="en-US" smtClean="0"/>
              <a:pPr/>
              <a:t>17/6/3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ADC3F8-3C11-410F-B8C1-491EA5B5E31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76904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51" r:id="rId12"/>
    <p:sldLayoutId id="2147483654" r:id="rId13"/>
    <p:sldLayoutId id="2147483656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em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4" Type="http://schemas.openxmlformats.org/officeDocument/2006/relationships/image" Target="../media/image18.tif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4" Type="http://schemas.openxmlformats.org/officeDocument/2006/relationships/image" Target="../media/image20.tiff"/><Relationship Id="rId5" Type="http://schemas.openxmlformats.org/officeDocument/2006/relationships/image" Target="../media/image21.tiff"/><Relationship Id="rId6" Type="http://schemas.openxmlformats.org/officeDocument/2006/relationships/image" Target="../media/image22.tiff"/><Relationship Id="rId7" Type="http://schemas.openxmlformats.org/officeDocument/2006/relationships/image" Target="../media/image23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18.xml"/><Relationship Id="rId5" Type="http://schemas.openxmlformats.org/officeDocument/2006/relationships/image" Target="../media/image26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6.png"/><Relationship Id="rId12" Type="http://schemas.openxmlformats.org/officeDocument/2006/relationships/image" Target="../media/image37.png"/><Relationship Id="rId13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7" Type="http://schemas.openxmlformats.org/officeDocument/2006/relationships/image" Target="../media/image32.png"/><Relationship Id="rId8" Type="http://schemas.openxmlformats.org/officeDocument/2006/relationships/image" Target="../media/image33.png"/><Relationship Id="rId9" Type="http://schemas.openxmlformats.org/officeDocument/2006/relationships/image" Target="../media/image34.png"/><Relationship Id="rId10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/Relationships>
</file>

<file path=ppt/slides/_rels/slide27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7.xml"/><Relationship Id="rId12" Type="http://schemas.openxmlformats.org/officeDocument/2006/relationships/image" Target="../media/image10.png"/><Relationship Id="rId1" Type="http://schemas.openxmlformats.org/officeDocument/2006/relationships/tags" Target="../tags/tag11.xml"/><Relationship Id="rId2" Type="http://schemas.openxmlformats.org/officeDocument/2006/relationships/tags" Target="../tags/tag12.xml"/><Relationship Id="rId3" Type="http://schemas.openxmlformats.org/officeDocument/2006/relationships/tags" Target="../tags/tag13.xml"/><Relationship Id="rId4" Type="http://schemas.openxmlformats.org/officeDocument/2006/relationships/tags" Target="../tags/tag14.xml"/><Relationship Id="rId5" Type="http://schemas.openxmlformats.org/officeDocument/2006/relationships/tags" Target="../tags/tag15.xml"/><Relationship Id="rId6" Type="http://schemas.openxmlformats.org/officeDocument/2006/relationships/tags" Target="../tags/tag16.xml"/><Relationship Id="rId7" Type="http://schemas.openxmlformats.org/officeDocument/2006/relationships/tags" Target="../tags/tag17.xml"/><Relationship Id="rId8" Type="http://schemas.openxmlformats.org/officeDocument/2006/relationships/tags" Target="../tags/tag18.xml"/><Relationship Id="rId9" Type="http://schemas.openxmlformats.org/officeDocument/2006/relationships/tags" Target="../tags/tag19.xml"/><Relationship Id="rId10" Type="http://schemas.openxmlformats.org/officeDocument/2006/relationships/tags" Target="../tags/tag20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5" Type="http://schemas.openxmlformats.org/officeDocument/2006/relationships/image" Target="../media/image48.png"/><Relationship Id="rId6" Type="http://schemas.openxmlformats.org/officeDocument/2006/relationships/image" Target="../media/image49.jpe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5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4" Type="http://schemas.openxmlformats.org/officeDocument/2006/relationships/image" Target="../media/image54.png"/><Relationship Id="rId5" Type="http://schemas.openxmlformats.org/officeDocument/2006/relationships/image" Target="../media/image55.png"/><Relationship Id="rId6" Type="http://schemas.openxmlformats.org/officeDocument/2006/relationships/image" Target="../media/image56.jpe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4" Type="http://schemas.openxmlformats.org/officeDocument/2006/relationships/image" Target="../media/image58.png"/><Relationship Id="rId5" Type="http://schemas.openxmlformats.org/officeDocument/2006/relationships/image" Target="../media/image59.jpe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60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61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2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4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microsoft.com/office/2007/relationships/hdphoto" Target="../media/hdphoto1.wdp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5.tiff"/><Relationship Id="rId3" Type="http://schemas.openxmlformats.org/officeDocument/2006/relationships/image" Target="../media/image66.tif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png"/><Relationship Id="rId3" Type="http://schemas.openxmlformats.org/officeDocument/2006/relationships/image" Target="../media/image68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png"/><Relationship Id="rId3" Type="http://schemas.openxmlformats.org/officeDocument/2006/relationships/image" Target="../media/image70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4" Type="http://schemas.openxmlformats.org/officeDocument/2006/relationships/chart" Target="../charts/chart1.xml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microsoft.com/office/2007/relationships/hdphoto" Target="../media/hdphoto2.wdp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7.xml"/><Relationship Id="rId12" Type="http://schemas.openxmlformats.org/officeDocument/2006/relationships/notesSlide" Target="../notesSlides/notesSlide8.xml"/><Relationship Id="rId13" Type="http://schemas.openxmlformats.org/officeDocument/2006/relationships/image" Target="../media/image10.png"/><Relationship Id="rId1" Type="http://schemas.openxmlformats.org/officeDocument/2006/relationships/tags" Target="../tags/tag1.xml"/><Relationship Id="rId2" Type="http://schemas.openxmlformats.org/officeDocument/2006/relationships/tags" Target="../tags/tag2.xml"/><Relationship Id="rId3" Type="http://schemas.openxmlformats.org/officeDocument/2006/relationships/tags" Target="../tags/tag3.xml"/><Relationship Id="rId4" Type="http://schemas.openxmlformats.org/officeDocument/2006/relationships/tags" Target="../tags/tag4.xml"/><Relationship Id="rId5" Type="http://schemas.openxmlformats.org/officeDocument/2006/relationships/tags" Target="../tags/tag5.xml"/><Relationship Id="rId6" Type="http://schemas.openxmlformats.org/officeDocument/2006/relationships/tags" Target="../tags/tag6.xml"/><Relationship Id="rId7" Type="http://schemas.openxmlformats.org/officeDocument/2006/relationships/tags" Target="../tags/tag7.xml"/><Relationship Id="rId8" Type="http://schemas.openxmlformats.org/officeDocument/2006/relationships/tags" Target="../tags/tag8.xml"/><Relationship Id="rId9" Type="http://schemas.openxmlformats.org/officeDocument/2006/relationships/tags" Target="../tags/tag9.xml"/><Relationship Id="rId10" Type="http://schemas.openxmlformats.org/officeDocument/2006/relationships/tags" Target="../tags/tag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banner.png">
            <a:extLst>
              <a:ext uri="{FF2B5EF4-FFF2-40B4-BE49-F238E27FC236}">
                <a16:creationId xmlns:a16="http://schemas.microsoft.com/office/drawing/2014/main" xmlns="" id="{BDC6C56D-E8C8-498A-AA24-0301C71DFBC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5" r="11653"/>
          <a:stretch>
            <a:fillRect/>
          </a:stretch>
        </p:blipFill>
        <p:spPr>
          <a:xfrm>
            <a:off x="-64576" y="-126808"/>
            <a:ext cx="12321152" cy="7021093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xmlns="" id="{B0B80182-C53B-4CDC-8860-8A80F7B5EA34}"/>
              </a:ext>
            </a:extLst>
          </p:cNvPr>
          <p:cNvSpPr/>
          <p:nvPr/>
        </p:nvSpPr>
        <p:spPr>
          <a:xfrm>
            <a:off x="-111070" y="-154779"/>
            <a:ext cx="12367646" cy="7049063"/>
          </a:xfrm>
          <a:prstGeom prst="rect">
            <a:avLst/>
          </a:prstGeom>
          <a:solidFill>
            <a:schemeClr val="tx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zh-CN" altLang="en-US" sz="1400" dirty="0">
                <a:solidFill>
                  <a:schemeClr val="tx1"/>
                </a:solidFill>
              </a:rPr>
              <a:t>      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xmlns="" id="{2B605433-A088-4D89-9587-8CF798D1A703}"/>
              </a:ext>
            </a:extLst>
          </p:cNvPr>
          <p:cNvSpPr txBox="1"/>
          <p:nvPr/>
        </p:nvSpPr>
        <p:spPr>
          <a:xfrm>
            <a:off x="873353" y="1068035"/>
            <a:ext cx="580181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kumimoji="1" lang="zh-CN" altLang="en-US" sz="66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雨课堂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xmlns="" id="{29D842DC-5A22-45CC-9BC4-52B7F6C72149}"/>
              </a:ext>
            </a:extLst>
          </p:cNvPr>
          <p:cNvSpPr txBox="1"/>
          <p:nvPr/>
        </p:nvSpPr>
        <p:spPr>
          <a:xfrm>
            <a:off x="914334" y="2265359"/>
            <a:ext cx="57178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sz="2400" dirty="0">
                <a:solidFill>
                  <a:schemeClr val="bg1"/>
                </a:solidFill>
                <a:latin typeface="微软雅黑 Light" charset="0"/>
                <a:ea typeface="微软雅黑 Light" charset="0"/>
                <a:cs typeface="微软雅黑 Light" charset="0"/>
              </a:rPr>
              <a:t>清华大学的教育创新实践</a:t>
            </a:r>
          </a:p>
        </p:txBody>
      </p:sp>
      <p:cxnSp>
        <p:nvCxnSpPr>
          <p:cNvPr id="9" name="直线连接符 11">
            <a:extLst>
              <a:ext uri="{FF2B5EF4-FFF2-40B4-BE49-F238E27FC236}">
                <a16:creationId xmlns:a16="http://schemas.microsoft.com/office/drawing/2014/main" xmlns="" id="{65D868F2-6B41-4B65-83D1-A8EA3654ADD9}"/>
              </a:ext>
            </a:extLst>
          </p:cNvPr>
          <p:cNvCxnSpPr/>
          <p:nvPr/>
        </p:nvCxnSpPr>
        <p:spPr>
          <a:xfrm>
            <a:off x="873421" y="934814"/>
            <a:ext cx="521124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线连接符 12">
            <a:extLst>
              <a:ext uri="{FF2B5EF4-FFF2-40B4-BE49-F238E27FC236}">
                <a16:creationId xmlns:a16="http://schemas.microsoft.com/office/drawing/2014/main" xmlns="" id="{DC623CF3-7128-46DE-93B8-3736B45C6320}"/>
              </a:ext>
            </a:extLst>
          </p:cNvPr>
          <p:cNvCxnSpPr/>
          <p:nvPr/>
        </p:nvCxnSpPr>
        <p:spPr>
          <a:xfrm>
            <a:off x="873421" y="2941844"/>
            <a:ext cx="521124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928848" y="5735569"/>
            <a:ext cx="4971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solidFill>
                  <a:schemeClr val="bg1"/>
                </a:solidFill>
                <a:latin typeface="Microsoft YaHei Light" charset="-122"/>
                <a:ea typeface="Microsoft YaHei Light"/>
                <a:cs typeface="Microsoft YaHei Light" charset="-122"/>
              </a:rPr>
              <a:t>清华大学在线教育</a:t>
            </a:r>
            <a:r>
              <a:rPr kumimoji="1" lang="zh-CN" altLang="en-US" smtClean="0">
                <a:solidFill>
                  <a:schemeClr val="bg1"/>
                </a:solidFill>
                <a:latin typeface="Microsoft YaHei Light" charset="-122"/>
                <a:ea typeface="Microsoft YaHei Light"/>
                <a:cs typeface="Microsoft YaHei Light" charset="-122"/>
              </a:rPr>
              <a:t>办公室   关</a:t>
            </a:r>
            <a:r>
              <a:rPr kumimoji="1" lang="zh-CN" altLang="en-US" dirty="0" smtClean="0">
                <a:solidFill>
                  <a:schemeClr val="bg1"/>
                </a:solidFill>
                <a:latin typeface="Microsoft YaHei Light" charset="-122"/>
                <a:ea typeface="Microsoft YaHei Light"/>
                <a:cs typeface="Microsoft YaHei Light" charset="-122"/>
              </a:rPr>
              <a:t>一男</a:t>
            </a:r>
            <a:endParaRPr kumimoji="1" lang="zh-CN" altLang="en-US" dirty="0">
              <a:solidFill>
                <a:schemeClr val="bg1"/>
              </a:solidFill>
              <a:latin typeface="Microsoft YaHei Light" charset="-122"/>
              <a:ea typeface="Microsoft YaHei Light"/>
              <a:cs typeface="Microsoft YaHei Light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19801" y="5741420"/>
            <a:ext cx="1154959" cy="36348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09369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D1A19951-7DE4-4BD8-96A1-34FB051CFC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758462"/>
            <a:ext cx="12192000" cy="3351171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xmlns="" id="{F0DF2F40-CFA8-4B63-AFBD-F80EF96462BE}"/>
              </a:ext>
            </a:extLst>
          </p:cNvPr>
          <p:cNvSpPr/>
          <p:nvPr/>
        </p:nvSpPr>
        <p:spPr>
          <a:xfrm>
            <a:off x="1" y="1758462"/>
            <a:ext cx="12191999" cy="3351171"/>
          </a:xfrm>
          <a:prstGeom prst="rect">
            <a:avLst/>
          </a:prstGeom>
          <a:solidFill>
            <a:srgbClr val="303530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文本占位符 2">
            <a:extLst>
              <a:ext uri="{FF2B5EF4-FFF2-40B4-BE49-F238E27FC236}">
                <a16:creationId xmlns:a16="http://schemas.microsoft.com/office/drawing/2014/main" xmlns="" id="{FEE48FB2-F0F5-4870-A786-59520B14B2F9}"/>
              </a:ext>
            </a:extLst>
          </p:cNvPr>
          <p:cNvSpPr txBox="1">
            <a:spLocks/>
          </p:cNvSpPr>
          <p:nvPr/>
        </p:nvSpPr>
        <p:spPr>
          <a:xfrm>
            <a:off x="5082868" y="2007740"/>
            <a:ext cx="6172589" cy="2852615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50000"/>
              </a:lnSpc>
            </a:pPr>
            <a:r>
              <a:rPr lang="zh-CN" altLang="en-US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从信息时代，到数据时代</a:t>
            </a:r>
            <a:endParaRPr lang="en-US" altLang="zh-CN" sz="24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457200" indent="-457200">
              <a:lnSpc>
                <a:spcPct val="150000"/>
              </a:lnSpc>
            </a:pPr>
            <a:r>
              <a:rPr lang="zh-CN" altLang="en-US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大数据时代的“新工业革命”</a:t>
            </a:r>
            <a:endParaRPr lang="en-US" altLang="zh-CN" sz="24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457200" indent="-457200">
              <a:lnSpc>
                <a:spcPct val="150000"/>
              </a:lnSpc>
            </a:pPr>
            <a:r>
              <a:rPr lang="zh-CN" altLang="en-US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从经验驱动粗放管理到数据驱动精益管理</a:t>
            </a:r>
          </a:p>
        </p:txBody>
      </p:sp>
      <p:sp>
        <p:nvSpPr>
          <p:cNvPr id="10" name="TextBox 16">
            <a:extLst>
              <a:ext uri="{FF2B5EF4-FFF2-40B4-BE49-F238E27FC236}">
                <a16:creationId xmlns:a16="http://schemas.microsoft.com/office/drawing/2014/main" xmlns="" id="{D551D68D-580A-478C-AD7F-58A384513B5A}"/>
              </a:ext>
            </a:extLst>
          </p:cNvPr>
          <p:cNvSpPr txBox="1"/>
          <p:nvPr/>
        </p:nvSpPr>
        <p:spPr>
          <a:xfrm>
            <a:off x="585208" y="2933543"/>
            <a:ext cx="356111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2075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0375" algn="l" defTabSz="92075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21385" algn="l" defTabSz="92075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81760" algn="l" defTabSz="92075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42770" algn="l" defTabSz="92075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03145" algn="l" defTabSz="92075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64155" algn="l" defTabSz="92075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24530" algn="l" defTabSz="92075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85540" algn="l" defTabSz="92075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60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新理念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432221" cy="7555625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xmlns="" id="{CE6789E4-44EC-45B7-9187-9F1540A7A4B0}"/>
              </a:ext>
            </a:extLst>
          </p:cNvPr>
          <p:cNvSpPr/>
          <p:nvPr/>
        </p:nvSpPr>
        <p:spPr>
          <a:xfrm>
            <a:off x="0" y="0"/>
            <a:ext cx="12192000" cy="2377440"/>
          </a:xfrm>
          <a:prstGeom prst="rect">
            <a:avLst/>
          </a:prstGeom>
          <a:solidFill>
            <a:srgbClr val="FFFFFF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xmlns="" id="{BE701E7D-9C9D-458B-BC3A-D707974DF1B6}"/>
              </a:ext>
            </a:extLst>
          </p:cNvPr>
          <p:cNvSpPr/>
          <p:nvPr/>
        </p:nvSpPr>
        <p:spPr>
          <a:xfrm>
            <a:off x="319876" y="249673"/>
            <a:ext cx="4288353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40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农业：</a:t>
            </a:r>
            <a:endParaRPr lang="en-US" altLang="zh-CN" sz="4000" b="1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32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从廿四节气到气象云图</a:t>
            </a:r>
            <a:endParaRPr lang="en-US" altLang="zh-CN" sz="32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74545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汽车, 事情, 户外, 设备&#10;&#10;已生成极高可信度的说明">
            <a:extLst>
              <a:ext uri="{FF2B5EF4-FFF2-40B4-BE49-F238E27FC236}">
                <a16:creationId xmlns:a16="http://schemas.microsoft.com/office/drawing/2014/main" xmlns="" id="{55823301-B4D2-4577-97CF-247D4C8C393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07" r="19388" b="22879"/>
          <a:stretch/>
        </p:blipFill>
        <p:spPr>
          <a:xfrm>
            <a:off x="-251460" y="0"/>
            <a:ext cx="12443460" cy="68580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xmlns="" id="{95BC086C-CCB5-409C-9625-FF1D43331B13}"/>
              </a:ext>
            </a:extLst>
          </p:cNvPr>
          <p:cNvSpPr/>
          <p:nvPr/>
        </p:nvSpPr>
        <p:spPr>
          <a:xfrm>
            <a:off x="-297180" y="0"/>
            <a:ext cx="12489180" cy="2377440"/>
          </a:xfrm>
          <a:prstGeom prst="rect">
            <a:avLst/>
          </a:prstGeom>
          <a:solidFill>
            <a:srgbClr val="FFFFFF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xmlns="" id="{BE701E7D-9C9D-458B-BC3A-D707974DF1B6}"/>
              </a:ext>
            </a:extLst>
          </p:cNvPr>
          <p:cNvSpPr/>
          <p:nvPr/>
        </p:nvSpPr>
        <p:spPr>
          <a:xfrm>
            <a:off x="319876" y="249673"/>
            <a:ext cx="4288353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40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交通：</a:t>
            </a:r>
            <a:endParaRPr lang="en-US" altLang="zh-CN" sz="4000" b="1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32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从记路识路到实时导航</a:t>
            </a:r>
          </a:p>
        </p:txBody>
      </p:sp>
    </p:spTree>
    <p:extLst>
      <p:ext uri="{BB962C8B-B14F-4D97-AF65-F5344CB8AC3E}">
        <p14:creationId xmlns:p14="http://schemas.microsoft.com/office/powerpoint/2010/main" val="1794947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/>
          <a:srcRect t="906" r="10829" b="13795"/>
          <a:stretch/>
        </p:blipFill>
        <p:spPr>
          <a:xfrm>
            <a:off x="0" y="-815009"/>
            <a:ext cx="12192000" cy="7673009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xmlns="" id="{CE6789E4-44EC-45B7-9187-9F1540A7A4B0}"/>
              </a:ext>
            </a:extLst>
          </p:cNvPr>
          <p:cNvSpPr/>
          <p:nvPr/>
        </p:nvSpPr>
        <p:spPr>
          <a:xfrm>
            <a:off x="1" y="4480560"/>
            <a:ext cx="12192000" cy="2377440"/>
          </a:xfrm>
          <a:prstGeom prst="rect">
            <a:avLst/>
          </a:prstGeom>
          <a:solidFill>
            <a:srgbClr val="FFFFFF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6" name="内容占位符 1">
            <a:extLst>
              <a:ext uri="{FF2B5EF4-FFF2-40B4-BE49-F238E27FC236}">
                <a16:creationId xmlns:a16="http://schemas.microsoft.com/office/drawing/2014/main" xmlns="" id="{3F617945-3729-4F12-A6EF-A139280212D7}"/>
              </a:ext>
            </a:extLst>
          </p:cNvPr>
          <p:cNvSpPr txBox="1">
            <a:spLocks/>
          </p:cNvSpPr>
          <p:nvPr/>
        </p:nvSpPr>
        <p:spPr>
          <a:xfrm>
            <a:off x="5760636" y="4566037"/>
            <a:ext cx="6005692" cy="2206487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Clr>
                <a:schemeClr val="tx1">
                  <a:lumMod val="65000"/>
                  <a:lumOff val="35000"/>
                </a:schemeClr>
              </a:buClr>
              <a:buFont typeface="Arial" charset="0"/>
              <a:buChar char="•"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到课率？知识掌握情况？如何统计？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100000"/>
              </a:lnSpc>
              <a:buClr>
                <a:schemeClr val="tx1">
                  <a:lumMod val="65000"/>
                  <a:lumOff val="35000"/>
                </a:schemeClr>
              </a:buClr>
              <a:buFont typeface="Arial" charset="0"/>
              <a:buChar char="•"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评教？听课？期中期末成绩？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100000"/>
              </a:lnSpc>
              <a:buClr>
                <a:schemeClr val="tx1">
                  <a:lumMod val="65000"/>
                  <a:lumOff val="35000"/>
                </a:schemeClr>
              </a:buClr>
              <a:buFont typeface="Arial" charset="0"/>
              <a:buChar char="•"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指标数据每学期更新一次，怎能及时？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xmlns="" id="{33D52546-B034-4DCF-8BA9-E349BD4535F4}"/>
              </a:ext>
            </a:extLst>
          </p:cNvPr>
          <p:cNvSpPr/>
          <p:nvPr/>
        </p:nvSpPr>
        <p:spPr>
          <a:xfrm>
            <a:off x="464456" y="4792117"/>
            <a:ext cx="590052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40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管理</a:t>
            </a:r>
            <a:r>
              <a:rPr lang="zh-CN" altLang="en-US" sz="4000" b="1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者</a:t>
            </a:r>
            <a:endParaRPr lang="en-US" altLang="zh-CN" sz="4000" b="1" dirty="0" smtClean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32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难以</a:t>
            </a:r>
            <a:r>
              <a:rPr lang="zh-CN" altLang="en-US" sz="32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全面了解</a:t>
            </a:r>
            <a:r>
              <a:rPr lang="zh-CN" altLang="en-US" sz="32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教学</a:t>
            </a:r>
            <a:endParaRPr lang="en-US" altLang="zh-CN" sz="3200" dirty="0" smtClean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88267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/>
          <a:srcRect l="4244" t="-385" r="1816" b="20017"/>
          <a:stretch/>
        </p:blipFill>
        <p:spPr>
          <a:xfrm>
            <a:off x="-863600" y="-751114"/>
            <a:ext cx="14187713" cy="7634209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xmlns="" id="{CE6789E4-44EC-45B7-9187-9F1540A7A4B0}"/>
              </a:ext>
            </a:extLst>
          </p:cNvPr>
          <p:cNvSpPr/>
          <p:nvPr/>
        </p:nvSpPr>
        <p:spPr>
          <a:xfrm>
            <a:off x="1" y="4480560"/>
            <a:ext cx="12192000" cy="2377440"/>
          </a:xfrm>
          <a:prstGeom prst="rect">
            <a:avLst/>
          </a:prstGeom>
          <a:solidFill>
            <a:srgbClr val="FFFFFF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1" name="标题 3">
            <a:extLst>
              <a:ext uri="{FF2B5EF4-FFF2-40B4-BE49-F238E27FC236}">
                <a16:creationId xmlns:a16="http://schemas.microsoft.com/office/drawing/2014/main" xmlns="" id="{B4A997AE-18C3-497D-ADEC-E8159F3FCFCE}"/>
              </a:ext>
            </a:extLst>
          </p:cNvPr>
          <p:cNvSpPr txBox="1"/>
          <p:nvPr/>
        </p:nvSpPr>
        <p:spPr>
          <a:xfrm>
            <a:off x="3007975" y="979849"/>
            <a:ext cx="6668139" cy="59266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CN" altLang="en-US" sz="2400" dirty="0">
                <a:latin typeface="微软雅黑" panose="020B0503020204020204" charset="-122"/>
                <a:ea typeface="微软雅黑" panose="020B0503020204020204" charset="-122"/>
                <a:cs typeface="FZXiHeiI-Z08S"/>
              </a:rPr>
              <a:t>发给大家的课前材料都看了吧？</a:t>
            </a:r>
          </a:p>
        </p:txBody>
      </p:sp>
      <p:sp>
        <p:nvSpPr>
          <p:cNvPr id="32" name="标题 3">
            <a:extLst>
              <a:ext uri="{FF2B5EF4-FFF2-40B4-BE49-F238E27FC236}">
                <a16:creationId xmlns:a16="http://schemas.microsoft.com/office/drawing/2014/main" xmlns="" id="{1CCCD2F7-AEAC-43E8-8FB7-8A694FC71DD8}"/>
              </a:ext>
            </a:extLst>
          </p:cNvPr>
          <p:cNvSpPr txBox="1"/>
          <p:nvPr/>
        </p:nvSpPr>
        <p:spPr bwMode="auto">
          <a:xfrm>
            <a:off x="659314" y="1501052"/>
            <a:ext cx="6618291" cy="1510912"/>
          </a:xfrm>
          <a:prstGeom prst="rect">
            <a:avLst/>
          </a:prstGeom>
          <a:noFill/>
          <a:ln>
            <a:noFill/>
          </a:ln>
        </p:spPr>
        <p:txBody>
          <a:bodyPr vert="horz" wrap="square" lIns="26788" tIns="26788" rIns="26788" bIns="26788" numCol="1" anchor="ctr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+mj-lt"/>
                <a:ea typeface="+mj-ea"/>
                <a:cs typeface="+mj-cs"/>
                <a:sym typeface="Gill Sans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9pPr>
          </a:lstStyle>
          <a:p>
            <a:r>
              <a:rPr kumimoji="1" lang="zh-CN" altLang="en-US" sz="36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大家听明白了吗？</a:t>
            </a:r>
          </a:p>
        </p:txBody>
      </p:sp>
      <p:sp>
        <p:nvSpPr>
          <p:cNvPr id="33" name="标题 3">
            <a:extLst>
              <a:ext uri="{FF2B5EF4-FFF2-40B4-BE49-F238E27FC236}">
                <a16:creationId xmlns:a16="http://schemas.microsoft.com/office/drawing/2014/main" xmlns="" id="{73BAAAD8-8527-442A-B2F8-7CE7C1A2212F}"/>
              </a:ext>
            </a:extLst>
          </p:cNvPr>
          <p:cNvSpPr txBox="1"/>
          <p:nvPr/>
        </p:nvSpPr>
        <p:spPr bwMode="auto">
          <a:xfrm>
            <a:off x="4380351" y="2581298"/>
            <a:ext cx="5587432" cy="1004174"/>
          </a:xfrm>
          <a:prstGeom prst="rect">
            <a:avLst/>
          </a:prstGeom>
          <a:noFill/>
          <a:ln>
            <a:noFill/>
          </a:ln>
        </p:spPr>
        <p:txBody>
          <a:bodyPr vert="horz" wrap="square" lIns="26788" tIns="26788" rIns="26788" bIns="26788" numCol="1" anchor="ctr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+mj-lt"/>
                <a:ea typeface="+mj-ea"/>
                <a:cs typeface="+mj-cs"/>
                <a:sym typeface="Gill Sans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9pPr>
          </a:lstStyle>
          <a:p>
            <a:r>
              <a:rPr kumimoji="1" lang="zh-CN" altLang="en-US" sz="28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这道题还不会做的同学举一下手</a:t>
            </a:r>
          </a:p>
        </p:txBody>
      </p:sp>
      <p:sp>
        <p:nvSpPr>
          <p:cNvPr id="34" name="标题 3">
            <a:extLst>
              <a:ext uri="{FF2B5EF4-FFF2-40B4-BE49-F238E27FC236}">
                <a16:creationId xmlns:a16="http://schemas.microsoft.com/office/drawing/2014/main" xmlns="" id="{FD3BD105-E02F-4F23-8215-612B97AEC5C5}"/>
              </a:ext>
            </a:extLst>
          </p:cNvPr>
          <p:cNvSpPr txBox="1"/>
          <p:nvPr/>
        </p:nvSpPr>
        <p:spPr bwMode="auto">
          <a:xfrm>
            <a:off x="896429" y="3585472"/>
            <a:ext cx="7861856" cy="504582"/>
          </a:xfrm>
          <a:prstGeom prst="rect">
            <a:avLst/>
          </a:prstGeom>
          <a:noFill/>
          <a:ln>
            <a:noFill/>
          </a:ln>
        </p:spPr>
        <p:txBody>
          <a:bodyPr vert="horz" wrap="square" lIns="26788" tIns="26788" rIns="26788" bIns="26788" numCol="1" anchor="ctr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+mj-lt"/>
                <a:ea typeface="+mj-ea"/>
                <a:cs typeface="+mj-cs"/>
                <a:sym typeface="Gill Sans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9pPr>
          </a:lstStyle>
          <a:p>
            <a:r>
              <a:rPr kumimoji="1" lang="zh-CN" altLang="en-US" sz="36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等考完就知道大家掌握得怎么样了</a:t>
            </a:r>
          </a:p>
        </p:txBody>
      </p:sp>
      <p:sp>
        <p:nvSpPr>
          <p:cNvPr id="35" name="标题 3">
            <a:extLst>
              <a:ext uri="{FF2B5EF4-FFF2-40B4-BE49-F238E27FC236}">
                <a16:creationId xmlns:a16="http://schemas.microsoft.com/office/drawing/2014/main" xmlns="" id="{28B32775-0924-437C-9F24-99622CCF0BB5}"/>
              </a:ext>
            </a:extLst>
          </p:cNvPr>
          <p:cNvSpPr txBox="1"/>
          <p:nvPr/>
        </p:nvSpPr>
        <p:spPr bwMode="auto">
          <a:xfrm>
            <a:off x="5354431" y="1660144"/>
            <a:ext cx="6807708" cy="767004"/>
          </a:xfrm>
          <a:prstGeom prst="rect">
            <a:avLst/>
          </a:prstGeom>
          <a:noFill/>
          <a:ln>
            <a:noFill/>
          </a:ln>
        </p:spPr>
        <p:txBody>
          <a:bodyPr vert="horz" wrap="square" lIns="26788" tIns="26788" rIns="26788" bIns="26788" numCol="1" anchor="ctr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+mj-lt"/>
                <a:ea typeface="+mj-ea"/>
                <a:cs typeface="+mj-cs"/>
                <a:sym typeface="Gill Sans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9pPr>
          </a:lstStyle>
          <a:p>
            <a:r>
              <a:rPr kumimoji="1" lang="zh-CN" altLang="en-US" sz="28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FZXiHeiI-Z08S"/>
              </a:rPr>
              <a:t>有不懂的地方随时打断我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xmlns="" id="{33D52546-B034-4DCF-8BA9-E349BD4535F4}"/>
              </a:ext>
            </a:extLst>
          </p:cNvPr>
          <p:cNvSpPr/>
          <p:nvPr/>
        </p:nvSpPr>
        <p:spPr>
          <a:xfrm>
            <a:off x="464456" y="4792117"/>
            <a:ext cx="590052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4000" b="1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教师</a:t>
            </a:r>
            <a:endParaRPr lang="en-US" altLang="zh-CN" sz="4000" b="1" dirty="0" smtClean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32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难以</a:t>
            </a:r>
            <a:r>
              <a:rPr lang="zh-CN" altLang="en-US" sz="32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全面了解</a:t>
            </a:r>
            <a:r>
              <a:rPr lang="zh-CN" altLang="en-US" sz="32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学生</a:t>
            </a:r>
            <a:endParaRPr kumimoji="1" lang="zh-CN" altLang="en-US" sz="32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3" grpId="0"/>
      <p:bldP spid="34" grpId="0"/>
      <p:bldP spid="3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636475"/>
            <a:ext cx="12181696" cy="8212932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xmlns="" id="{CE6789E4-44EC-45B7-9187-9F1540A7A4B0}"/>
              </a:ext>
            </a:extLst>
          </p:cNvPr>
          <p:cNvSpPr/>
          <p:nvPr/>
        </p:nvSpPr>
        <p:spPr>
          <a:xfrm>
            <a:off x="1" y="2386257"/>
            <a:ext cx="12192000" cy="4223598"/>
          </a:xfrm>
          <a:prstGeom prst="rect">
            <a:avLst/>
          </a:prstGeom>
          <a:solidFill>
            <a:srgbClr val="FFFFFF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xmlns="" id="{D622217B-3DEF-478C-84BC-9FA27FA40034}"/>
              </a:ext>
            </a:extLst>
          </p:cNvPr>
          <p:cNvSpPr txBox="1">
            <a:spLocks/>
          </p:cNvSpPr>
          <p:nvPr/>
        </p:nvSpPr>
        <p:spPr>
          <a:xfrm>
            <a:off x="1511300" y="2453142"/>
            <a:ext cx="8252915" cy="440485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200000"/>
              </a:lnSpc>
            </a:pPr>
            <a:endParaRPr lang="en-US" altLang="zh-CN" dirty="0"/>
          </a:p>
        </p:txBody>
      </p:sp>
      <p:sp>
        <p:nvSpPr>
          <p:cNvPr id="10" name="内容占位符 1">
            <a:extLst>
              <a:ext uri="{FF2B5EF4-FFF2-40B4-BE49-F238E27FC236}">
                <a16:creationId xmlns:a16="http://schemas.microsoft.com/office/drawing/2014/main" xmlns="" id="{3F617945-3729-4F12-A6EF-A139280212D7}"/>
              </a:ext>
            </a:extLst>
          </p:cNvPr>
          <p:cNvSpPr txBox="1">
            <a:spLocks/>
          </p:cNvSpPr>
          <p:nvPr/>
        </p:nvSpPr>
        <p:spPr>
          <a:xfrm>
            <a:off x="918574" y="3268133"/>
            <a:ext cx="11167307" cy="3141050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Clr>
                <a:schemeClr val="tx1">
                  <a:lumMod val="75000"/>
                  <a:lumOff val="25000"/>
                </a:schemeClr>
              </a:buClr>
            </a:pPr>
            <a:r>
              <a:rPr lang="zh-CN" altLang="en-US" sz="3600" dirty="0">
                <a:solidFill>
                  <a:srgbClr val="000000">
                    <a:lumMod val="75000"/>
                    <a:lumOff val="25000"/>
                  </a:srgb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从“看脸”到“看数据”</a:t>
            </a:r>
          </a:p>
          <a:p>
            <a:pPr>
              <a:lnSpc>
                <a:spcPct val="100000"/>
              </a:lnSpc>
              <a:buClr>
                <a:schemeClr val="tx1">
                  <a:lumMod val="75000"/>
                  <a:lumOff val="25000"/>
                </a:schemeClr>
              </a:buClr>
            </a:pPr>
            <a:r>
              <a:rPr lang="zh-CN" altLang="en-US" sz="3600" dirty="0">
                <a:solidFill>
                  <a:srgbClr val="000000">
                    <a:lumMod val="75000"/>
                    <a:lumOff val="25000"/>
                  </a:srgb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从一学期一评，到过程性评价、形成性评价</a:t>
            </a:r>
          </a:p>
          <a:p>
            <a:pPr>
              <a:lnSpc>
                <a:spcPct val="100000"/>
              </a:lnSpc>
              <a:buClr>
                <a:schemeClr val="tx1">
                  <a:lumMod val="75000"/>
                  <a:lumOff val="25000"/>
                </a:schemeClr>
              </a:buClr>
            </a:pPr>
            <a:r>
              <a:rPr lang="zh-CN" altLang="en-US" sz="3600" dirty="0">
                <a:solidFill>
                  <a:srgbClr val="000000">
                    <a:lumMod val="75000"/>
                    <a:lumOff val="25000"/>
                  </a:srgb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学生心中有数，老师心明眼亮，管理者心知肚明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xmlns="" id="{33D52546-B034-4DCF-8BA9-E349BD4535F4}"/>
              </a:ext>
            </a:extLst>
          </p:cNvPr>
          <p:cNvSpPr/>
          <p:nvPr/>
        </p:nvSpPr>
        <p:spPr>
          <a:xfrm>
            <a:off x="918574" y="2386257"/>
            <a:ext cx="590052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4000" b="1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新理念</a:t>
            </a:r>
            <a:endParaRPr lang="en-US" altLang="zh-CN" sz="4000" b="1" dirty="0" smtClean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11521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计算机, 电子产品, 室内, 餐桌&#10;&#10;已生成极高可信度的说明">
            <a:extLst>
              <a:ext uri="{FF2B5EF4-FFF2-40B4-BE49-F238E27FC236}">
                <a16:creationId xmlns:a16="http://schemas.microsoft.com/office/drawing/2014/main" xmlns="" id="{FEE0238F-2165-44DA-B29E-748B6877FD6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710"/>
          <a:stretch/>
        </p:blipFill>
        <p:spPr>
          <a:xfrm>
            <a:off x="0" y="1758462"/>
            <a:ext cx="12192001" cy="3351171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xmlns="" id="{F0DF2F40-CFA8-4B63-AFBD-F80EF96462BE}"/>
              </a:ext>
            </a:extLst>
          </p:cNvPr>
          <p:cNvSpPr/>
          <p:nvPr/>
        </p:nvSpPr>
        <p:spPr>
          <a:xfrm>
            <a:off x="2" y="1758462"/>
            <a:ext cx="12191999" cy="3351171"/>
          </a:xfrm>
          <a:prstGeom prst="rect">
            <a:avLst/>
          </a:prstGeom>
          <a:solidFill>
            <a:srgbClr val="303530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文本占位符 2">
            <a:extLst>
              <a:ext uri="{FF2B5EF4-FFF2-40B4-BE49-F238E27FC236}">
                <a16:creationId xmlns:a16="http://schemas.microsoft.com/office/drawing/2014/main" xmlns="" id="{FEE48FB2-F0F5-4870-A786-59520B14B2F9}"/>
              </a:ext>
            </a:extLst>
          </p:cNvPr>
          <p:cNvSpPr txBox="1">
            <a:spLocks/>
          </p:cNvSpPr>
          <p:nvPr/>
        </p:nvSpPr>
        <p:spPr>
          <a:xfrm>
            <a:off x="5082868" y="2007740"/>
            <a:ext cx="6172589" cy="2852615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>
              <a:lnSpc>
                <a:spcPct val="200000"/>
              </a:lnSpc>
            </a:pPr>
            <a:r>
              <a:rPr lang="en-US" altLang="zh-CN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95</a:t>
            </a:r>
            <a:r>
              <a:rPr lang="zh-CN" altLang="en-US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后：互联网的原住民</a:t>
            </a:r>
            <a:endParaRPr lang="en-US" altLang="zh-CN" sz="24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457200">
              <a:lnSpc>
                <a:spcPct val="200000"/>
              </a:lnSpc>
            </a:pPr>
            <a:r>
              <a:rPr lang="zh-CN" altLang="en-US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智能手机成为人类的新器官</a:t>
            </a:r>
            <a:endParaRPr lang="en-US" altLang="zh-CN" sz="24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457200">
              <a:lnSpc>
                <a:spcPct val="200000"/>
              </a:lnSpc>
            </a:pPr>
            <a:r>
              <a:rPr lang="zh-CN" altLang="en-US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知识获取的途径变得异常多样</a:t>
            </a:r>
            <a:endParaRPr lang="en-US" altLang="zh-CN" sz="24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0" name="TextBox 16">
            <a:extLst>
              <a:ext uri="{FF2B5EF4-FFF2-40B4-BE49-F238E27FC236}">
                <a16:creationId xmlns:a16="http://schemas.microsoft.com/office/drawing/2014/main" xmlns="" id="{D551D68D-580A-478C-AD7F-58A384513B5A}"/>
              </a:ext>
            </a:extLst>
          </p:cNvPr>
          <p:cNvSpPr txBox="1"/>
          <p:nvPr/>
        </p:nvSpPr>
        <p:spPr>
          <a:xfrm>
            <a:off x="585208" y="2933543"/>
            <a:ext cx="356111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2075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0375" algn="l" defTabSz="92075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21385" algn="l" defTabSz="92075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81760" algn="l" defTabSz="92075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42770" algn="l" defTabSz="92075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03145" algn="l" defTabSz="92075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64155" algn="l" defTabSz="92075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24530" algn="l" defTabSz="92075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85540" algn="l" defTabSz="92075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60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新时代</a:t>
            </a:r>
          </a:p>
        </p:txBody>
      </p:sp>
    </p:spTree>
    <p:extLst>
      <p:ext uri="{BB962C8B-B14F-4D97-AF65-F5344CB8AC3E}">
        <p14:creationId xmlns:p14="http://schemas.microsoft.com/office/powerpoint/2010/main" val="4228866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 descr="http://interchangeproject.org/wp-content/uploads/2014/03/N2PYK8S.jpg">
            <a:extLst>
              <a:ext uri="{FF2B5EF4-FFF2-40B4-BE49-F238E27FC236}">
                <a16:creationId xmlns:a16="http://schemas.microsoft.com/office/drawing/2014/main" xmlns="" id="{767E94EB-DD3B-4C79-A274-0832B5BE69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917" y="1510622"/>
            <a:ext cx="5138178" cy="3425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xmlns="" id="{0782F7EF-623C-4AD7-A451-4C368976A0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7066" y="1509628"/>
            <a:ext cx="5309321" cy="3426925"/>
          </a:xfrm>
          <a:prstGeom prst="roundRect">
            <a:avLst>
              <a:gd name="adj" fmla="val 0"/>
            </a:avLst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xmlns="" id="{D349D79A-BB55-4461-BB42-8A8B8CE32847}"/>
              </a:ext>
            </a:extLst>
          </p:cNvPr>
          <p:cNvSpPr txBox="1"/>
          <p:nvPr/>
        </p:nvSpPr>
        <p:spPr>
          <a:xfrm>
            <a:off x="4208304" y="628907"/>
            <a:ext cx="37753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是堵？还是疏？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xmlns="" id="{F9936D8D-D693-450A-80C6-B601EB52E35F}"/>
              </a:ext>
            </a:extLst>
          </p:cNvPr>
          <p:cNvSpPr/>
          <p:nvPr/>
        </p:nvSpPr>
        <p:spPr>
          <a:xfrm>
            <a:off x="3849231" y="5484427"/>
            <a:ext cx="44935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如何为互联网原住民上课？</a:t>
            </a:r>
          </a:p>
        </p:txBody>
      </p:sp>
    </p:spTree>
    <p:extLst>
      <p:ext uri="{BB962C8B-B14F-4D97-AF65-F5344CB8AC3E}">
        <p14:creationId xmlns:p14="http://schemas.microsoft.com/office/powerpoint/2010/main" val="3830242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banner.png">
            <a:extLst>
              <a:ext uri="{FF2B5EF4-FFF2-40B4-BE49-F238E27FC236}">
                <a16:creationId xmlns:a16="http://schemas.microsoft.com/office/drawing/2014/main" xmlns="" id="{BDC6C56D-E8C8-498A-AA24-0301C71DFBC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5" r="11653"/>
          <a:stretch>
            <a:fillRect/>
          </a:stretch>
        </p:blipFill>
        <p:spPr>
          <a:xfrm>
            <a:off x="-64576" y="-126808"/>
            <a:ext cx="12321152" cy="7021093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xmlns="" id="{B0B80182-C53B-4CDC-8860-8A80F7B5EA34}"/>
              </a:ext>
            </a:extLst>
          </p:cNvPr>
          <p:cNvSpPr/>
          <p:nvPr/>
        </p:nvSpPr>
        <p:spPr>
          <a:xfrm>
            <a:off x="-111070" y="-154779"/>
            <a:ext cx="12367646" cy="7049063"/>
          </a:xfrm>
          <a:prstGeom prst="rect">
            <a:avLst/>
          </a:prstGeom>
          <a:solidFill>
            <a:schemeClr val="tx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zh-CN" altLang="en-US" sz="1400" dirty="0">
                <a:solidFill>
                  <a:schemeClr val="tx1"/>
                </a:solidFill>
              </a:rPr>
              <a:t>     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xmlns="" id="{3E2AA9C9-608B-419A-B31C-DA9349D1E5B5}"/>
              </a:ext>
            </a:extLst>
          </p:cNvPr>
          <p:cNvSpPr txBox="1"/>
          <p:nvPr/>
        </p:nvSpPr>
        <p:spPr>
          <a:xfrm>
            <a:off x="721840" y="1519571"/>
            <a:ext cx="1476164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39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altLang="zh-CN" sz="23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xmlns="" id="{EC9E10A5-DE9A-4825-9F88-4FE160D250B2}"/>
              </a:ext>
            </a:extLst>
          </p:cNvPr>
          <p:cNvSpPr/>
          <p:nvPr/>
        </p:nvSpPr>
        <p:spPr>
          <a:xfrm>
            <a:off x="3763108" y="2029875"/>
            <a:ext cx="8562209" cy="279825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xmlns="" id="{31919B5C-E620-469B-ACEA-CF977FCC23BD}"/>
              </a:ext>
            </a:extLst>
          </p:cNvPr>
          <p:cNvSpPr txBox="1"/>
          <p:nvPr/>
        </p:nvSpPr>
        <p:spPr>
          <a:xfrm>
            <a:off x="4270273" y="4089886"/>
            <a:ext cx="14752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zh-CN" altLang="en-US" sz="2400" dirty="0">
                <a:solidFill>
                  <a:schemeClr val="bg1"/>
                </a:solidFill>
                <a:latin typeface="Arial" panose="020B0604020202020204" pitchFamily="34" charset="0"/>
                <a:ea typeface="微软雅黑 Light" panose="020B0502040204020203" charset="-122"/>
                <a:cs typeface="Arial" panose="020B0604020202020204" pitchFamily="34" charset="0"/>
              </a:rPr>
              <a:t>新模式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xmlns="" id="{76CE05F3-1BD6-4401-91D4-4F1C5C0F1962}"/>
              </a:ext>
            </a:extLst>
          </p:cNvPr>
          <p:cNvSpPr txBox="1"/>
          <p:nvPr/>
        </p:nvSpPr>
        <p:spPr>
          <a:xfrm>
            <a:off x="5706327" y="4089886"/>
            <a:ext cx="1690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zh-CN" altLang="en-US" sz="2400" dirty="0">
                <a:solidFill>
                  <a:schemeClr val="bg1"/>
                </a:solidFill>
                <a:latin typeface="Arial" panose="020B0604020202020204" pitchFamily="34" charset="0"/>
                <a:ea typeface="微软雅黑 Light" panose="020B0502040204020203" charset="-122"/>
                <a:cs typeface="Arial" panose="020B0604020202020204" pitchFamily="34" charset="0"/>
              </a:rPr>
              <a:t>新理念</a:t>
            </a:r>
            <a:r>
              <a:rPr lang="en-US" altLang="zh-CN" sz="2400" dirty="0">
                <a:solidFill>
                  <a:schemeClr val="bg1"/>
                </a:solidFill>
                <a:latin typeface="Arial" panose="020B0604020202020204" pitchFamily="34" charset="0"/>
                <a:ea typeface="微软雅黑 Light" panose="020B0502040204020203" charset="-122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xmlns="" id="{500C5284-3871-4A51-AC16-86498D102681}"/>
              </a:ext>
            </a:extLst>
          </p:cNvPr>
          <p:cNvSpPr txBox="1"/>
          <p:nvPr/>
        </p:nvSpPr>
        <p:spPr>
          <a:xfrm>
            <a:off x="7129405" y="4089886"/>
            <a:ext cx="17829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zh-CN" altLang="en-US" sz="2400" dirty="0">
                <a:solidFill>
                  <a:schemeClr val="bg1"/>
                </a:solidFill>
                <a:latin typeface="Arial" panose="020B0604020202020204" pitchFamily="34" charset="0"/>
                <a:ea typeface="微软雅黑 Light" panose="020B0502040204020203" charset="-122"/>
                <a:cs typeface="Arial" panose="020B0604020202020204" pitchFamily="34" charset="0"/>
              </a:rPr>
              <a:t>新时代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xmlns="" id="{C8A0D160-CD26-4084-8F82-6CAE169AC9CB}"/>
              </a:ext>
            </a:extLst>
          </p:cNvPr>
          <p:cNvSpPr txBox="1"/>
          <p:nvPr/>
        </p:nvSpPr>
        <p:spPr>
          <a:xfrm>
            <a:off x="2582057" y="3790341"/>
            <a:ext cx="9541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nd</a:t>
            </a:r>
            <a:endParaRPr lang="en-US" altLang="zh-CN" sz="5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xmlns="" id="{2EAB845B-D329-4059-863E-DF8163026EA8}"/>
              </a:ext>
            </a:extLst>
          </p:cNvPr>
          <p:cNvSpPr/>
          <p:nvPr/>
        </p:nvSpPr>
        <p:spPr>
          <a:xfrm>
            <a:off x="2313971" y="4294673"/>
            <a:ext cx="202325" cy="20232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xmlns="" id="{04D920D4-CE64-4A3A-90F8-4510DEA1C109}"/>
              </a:ext>
            </a:extLst>
          </p:cNvPr>
          <p:cNvSpPr txBox="1"/>
          <p:nvPr/>
        </p:nvSpPr>
        <p:spPr>
          <a:xfrm>
            <a:off x="4270273" y="2352678"/>
            <a:ext cx="71751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雨课堂</a:t>
            </a:r>
            <a:r>
              <a:rPr lang="zh-CN" altLang="en-US" sz="48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：</a:t>
            </a:r>
            <a:endParaRPr lang="en-US" altLang="zh-CN" sz="4800" dirty="0" smtClean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lang="zh-CN" altLang="en-US" sz="48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从</a:t>
            </a:r>
            <a:r>
              <a:rPr lang="zh-CN" altLang="en-US" sz="48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教师中来，到教师中去</a:t>
            </a:r>
          </a:p>
        </p:txBody>
      </p:sp>
    </p:spTree>
    <p:extLst>
      <p:ext uri="{BB962C8B-B14F-4D97-AF65-F5344CB8AC3E}">
        <p14:creationId xmlns:p14="http://schemas.microsoft.com/office/powerpoint/2010/main" val="1488488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2"/>
          <p:cNvSpPr txBox="1"/>
          <p:nvPr/>
        </p:nvSpPr>
        <p:spPr bwMode="auto">
          <a:xfrm>
            <a:off x="2298212" y="782288"/>
            <a:ext cx="7595576" cy="972600"/>
          </a:xfrm>
          <a:prstGeom prst="rect">
            <a:avLst/>
          </a:prstGeom>
          <a:noFill/>
          <a:ln>
            <a:noFill/>
          </a:ln>
        </p:spPr>
        <p:txBody>
          <a:bodyPr vert="horz" wrap="square" lIns="26788" tIns="26788" rIns="26788" bIns="26788" numCol="1" anchor="ctr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+mj-lt"/>
                <a:ea typeface="+mj-ea"/>
                <a:cs typeface="+mj-cs"/>
                <a:sym typeface="Gill Sans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9pPr>
          </a:lstStyle>
          <a:p>
            <a:r>
              <a:rPr kumimoji="1" lang="en-US" altLang="zh-CN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5</a:t>
            </a:r>
            <a:r>
              <a:rPr kumimoji="1" lang="zh-CN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位清华一线教师全程参加研发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 cstate="print"/>
          <a:srcRect/>
          <a:stretch>
            <a:fillRect/>
          </a:stretch>
        </p:blipFill>
        <p:spPr>
          <a:xfrm>
            <a:off x="9226816" y="2458793"/>
            <a:ext cx="1788919" cy="238746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4" cstate="print"/>
          <a:srcRect/>
          <a:stretch>
            <a:fillRect/>
          </a:stretch>
        </p:blipFill>
        <p:spPr>
          <a:xfrm>
            <a:off x="1320163" y="2460582"/>
            <a:ext cx="1626289" cy="238522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5" cstate="print"/>
          <a:srcRect/>
          <a:stretch>
            <a:fillRect/>
          </a:stretch>
        </p:blipFill>
        <p:spPr>
          <a:xfrm>
            <a:off x="7228147" y="2458794"/>
            <a:ext cx="1680499" cy="2387469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6" cstate="print"/>
          <a:srcRect/>
          <a:stretch>
            <a:fillRect/>
          </a:stretch>
        </p:blipFill>
        <p:spPr>
          <a:xfrm>
            <a:off x="3286316" y="2458794"/>
            <a:ext cx="1680500" cy="2387469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7" cstate="print"/>
          <a:srcRect/>
          <a:stretch>
            <a:fillRect/>
          </a:stretch>
        </p:blipFill>
        <p:spPr>
          <a:xfrm>
            <a:off x="5282855" y="2458793"/>
            <a:ext cx="1626290" cy="2387468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1264169" y="5013078"/>
            <a:ext cx="1738277" cy="682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CN" altLang="en-US" sz="1265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电机系</a:t>
            </a:r>
            <a:endParaRPr kumimoji="1" lang="en-US" altLang="zh-CN" sz="1265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ctr">
              <a:lnSpc>
                <a:spcPct val="130000"/>
              </a:lnSpc>
            </a:pPr>
            <a:r>
              <a:rPr kumimoji="1" lang="zh-CN" altLang="en-US" sz="1685" dirty="0">
                <a:solidFill>
                  <a:srgbClr val="3A413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于歆杰</a:t>
            </a:r>
            <a:r>
              <a:rPr kumimoji="1" lang="en-US" altLang="zh-CN" sz="1685" dirty="0">
                <a:solidFill>
                  <a:srgbClr val="3A413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kumimoji="1" lang="zh-CN" altLang="en-US" sz="1685" dirty="0">
                <a:solidFill>
                  <a:srgbClr val="3A413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副教授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3378991" y="5013079"/>
            <a:ext cx="1495150" cy="682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CN" altLang="en-US" sz="1265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马克思主义学院</a:t>
            </a:r>
            <a:endParaRPr kumimoji="1" lang="en-US" altLang="zh-CN" sz="1265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ctr">
              <a:lnSpc>
                <a:spcPct val="130000"/>
              </a:lnSpc>
            </a:pPr>
            <a:r>
              <a:rPr kumimoji="1" lang="zh-CN" altLang="en-US" sz="1685" dirty="0">
                <a:solidFill>
                  <a:srgbClr val="3A413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刘震</a:t>
            </a:r>
            <a:r>
              <a:rPr kumimoji="1" lang="en-US" altLang="zh-CN" sz="1685" dirty="0">
                <a:solidFill>
                  <a:srgbClr val="3A413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kumimoji="1" lang="zh-CN" altLang="en-US" sz="1685" dirty="0">
                <a:solidFill>
                  <a:srgbClr val="3A413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副教授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5348425" y="5013079"/>
            <a:ext cx="1495150" cy="682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CN" altLang="en-US" sz="1265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教育研究院</a:t>
            </a:r>
            <a:endParaRPr kumimoji="1" lang="en-US" altLang="zh-CN" sz="1265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ctr">
              <a:lnSpc>
                <a:spcPct val="130000"/>
              </a:lnSpc>
            </a:pPr>
            <a:r>
              <a:rPr kumimoji="1" lang="zh-CN" altLang="en-US" sz="1685" dirty="0">
                <a:solidFill>
                  <a:srgbClr val="3A413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李曼丽</a:t>
            </a:r>
            <a:r>
              <a:rPr kumimoji="1" lang="en-US" altLang="zh-CN" sz="1685" dirty="0">
                <a:solidFill>
                  <a:srgbClr val="3A413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kumimoji="1" lang="zh-CN" altLang="en-US" sz="1685" dirty="0">
                <a:solidFill>
                  <a:srgbClr val="3A413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教授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7171691" y="5013078"/>
            <a:ext cx="1738277" cy="682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CN" altLang="en-US" sz="1265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计算机系</a:t>
            </a:r>
            <a:endParaRPr kumimoji="1" lang="en-US" altLang="zh-CN" sz="1265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ctr">
              <a:lnSpc>
                <a:spcPct val="130000"/>
              </a:lnSpc>
            </a:pPr>
            <a:r>
              <a:rPr kumimoji="1" lang="zh-CN" altLang="en-US" sz="1685" dirty="0">
                <a:solidFill>
                  <a:srgbClr val="3A413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马昱春</a:t>
            </a:r>
            <a:r>
              <a:rPr kumimoji="1" lang="en-US" altLang="zh-CN" sz="1685" dirty="0">
                <a:solidFill>
                  <a:srgbClr val="3A413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kumimoji="1" lang="zh-CN" altLang="en-US" sz="1685" dirty="0">
                <a:solidFill>
                  <a:srgbClr val="3A413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副教授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9252137" y="5013078"/>
            <a:ext cx="1738277" cy="682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CN" altLang="en-US" sz="1265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电机系</a:t>
            </a:r>
            <a:endParaRPr kumimoji="1" lang="en-US" altLang="zh-CN" sz="1265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ctr">
              <a:lnSpc>
                <a:spcPct val="130000"/>
              </a:lnSpc>
            </a:pPr>
            <a:r>
              <a:rPr kumimoji="1" lang="zh-CN" altLang="en-US" sz="1685" dirty="0">
                <a:solidFill>
                  <a:srgbClr val="3A413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朱桂萍</a:t>
            </a:r>
            <a:r>
              <a:rPr kumimoji="1" lang="en-US" altLang="zh-CN" sz="1685" dirty="0">
                <a:solidFill>
                  <a:srgbClr val="3A413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kumimoji="1" lang="zh-CN" altLang="en-US" sz="1685" dirty="0">
                <a:solidFill>
                  <a:srgbClr val="3A413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副教授</a:t>
            </a:r>
          </a:p>
        </p:txBody>
      </p:sp>
    </p:spTree>
    <p:extLst>
      <p:ext uri="{BB962C8B-B14F-4D97-AF65-F5344CB8AC3E}">
        <p14:creationId xmlns:p14="http://schemas.microsoft.com/office/powerpoint/2010/main" val="2013878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banner.png">
            <a:extLst>
              <a:ext uri="{FF2B5EF4-FFF2-40B4-BE49-F238E27FC236}">
                <a16:creationId xmlns:a16="http://schemas.microsoft.com/office/drawing/2014/main" xmlns="" id="{BDC6C56D-E8C8-498A-AA24-0301C71DFBC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5" r="11653"/>
          <a:stretch>
            <a:fillRect/>
          </a:stretch>
        </p:blipFill>
        <p:spPr>
          <a:xfrm>
            <a:off x="-64576" y="-126808"/>
            <a:ext cx="12321152" cy="7021093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xmlns="" id="{B0B80182-C53B-4CDC-8860-8A80F7B5EA34}"/>
              </a:ext>
            </a:extLst>
          </p:cNvPr>
          <p:cNvSpPr/>
          <p:nvPr/>
        </p:nvSpPr>
        <p:spPr>
          <a:xfrm>
            <a:off x="-111070" y="-154779"/>
            <a:ext cx="12367646" cy="7049063"/>
          </a:xfrm>
          <a:prstGeom prst="rect">
            <a:avLst/>
          </a:prstGeom>
          <a:solidFill>
            <a:schemeClr val="tx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zh-CN" altLang="en-US" sz="1400" dirty="0">
                <a:solidFill>
                  <a:schemeClr val="tx1"/>
                </a:solidFill>
              </a:rPr>
              <a:t>     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xmlns="" id="{3E2AA9C9-608B-419A-B31C-DA9349D1E5B5}"/>
              </a:ext>
            </a:extLst>
          </p:cNvPr>
          <p:cNvSpPr txBox="1"/>
          <p:nvPr/>
        </p:nvSpPr>
        <p:spPr>
          <a:xfrm>
            <a:off x="721840" y="1298850"/>
            <a:ext cx="1476164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3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xmlns="" id="{EC9E10A5-DE9A-4825-9F88-4FE160D250B2}"/>
              </a:ext>
            </a:extLst>
          </p:cNvPr>
          <p:cNvSpPr/>
          <p:nvPr/>
        </p:nvSpPr>
        <p:spPr>
          <a:xfrm>
            <a:off x="3763108" y="2218544"/>
            <a:ext cx="8562209" cy="205365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xmlns="" id="{31919B5C-E620-469B-ACEA-CF977FCC23BD}"/>
              </a:ext>
            </a:extLst>
          </p:cNvPr>
          <p:cNvSpPr txBox="1"/>
          <p:nvPr/>
        </p:nvSpPr>
        <p:spPr>
          <a:xfrm>
            <a:off x="4270273" y="3569620"/>
            <a:ext cx="14752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zh-CN" altLang="en-US" sz="2400" dirty="0">
                <a:solidFill>
                  <a:schemeClr val="bg1"/>
                </a:solidFill>
                <a:latin typeface="Arial" panose="020B0604020202020204" pitchFamily="34" charset="0"/>
                <a:ea typeface="微软雅黑 Light" panose="020B0502040204020203" charset="-122"/>
                <a:cs typeface="Arial" panose="020B0604020202020204" pitchFamily="34" charset="0"/>
              </a:rPr>
              <a:t>新模式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xmlns="" id="{76CE05F3-1BD6-4401-91D4-4F1C5C0F1962}"/>
              </a:ext>
            </a:extLst>
          </p:cNvPr>
          <p:cNvSpPr txBox="1"/>
          <p:nvPr/>
        </p:nvSpPr>
        <p:spPr>
          <a:xfrm>
            <a:off x="5706327" y="3569620"/>
            <a:ext cx="1690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zh-CN" altLang="en-US" sz="2400" dirty="0">
                <a:solidFill>
                  <a:schemeClr val="bg1"/>
                </a:solidFill>
                <a:latin typeface="Arial" panose="020B0604020202020204" pitchFamily="34" charset="0"/>
                <a:ea typeface="微软雅黑 Light" panose="020B0502040204020203" charset="-122"/>
                <a:cs typeface="Arial" panose="020B0604020202020204" pitchFamily="34" charset="0"/>
              </a:rPr>
              <a:t>新理念</a:t>
            </a:r>
            <a:r>
              <a:rPr lang="en-US" altLang="zh-CN" sz="2400" dirty="0">
                <a:solidFill>
                  <a:schemeClr val="bg1"/>
                </a:solidFill>
                <a:latin typeface="Arial" panose="020B0604020202020204" pitchFamily="34" charset="0"/>
                <a:ea typeface="微软雅黑 Light" panose="020B0502040204020203" charset="-122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xmlns="" id="{500C5284-3871-4A51-AC16-86498D102681}"/>
              </a:ext>
            </a:extLst>
          </p:cNvPr>
          <p:cNvSpPr txBox="1"/>
          <p:nvPr/>
        </p:nvSpPr>
        <p:spPr>
          <a:xfrm>
            <a:off x="7129405" y="3569620"/>
            <a:ext cx="17829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zh-CN" altLang="en-US" sz="2400" dirty="0">
                <a:solidFill>
                  <a:schemeClr val="bg1"/>
                </a:solidFill>
                <a:latin typeface="Arial" panose="020B0604020202020204" pitchFamily="34" charset="0"/>
                <a:ea typeface="微软雅黑 Light" panose="020B0502040204020203" charset="-122"/>
                <a:cs typeface="Arial" panose="020B0604020202020204" pitchFamily="34" charset="0"/>
              </a:rPr>
              <a:t>新时代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xmlns="" id="{C8A0D160-CD26-4084-8F82-6CAE169AC9CB}"/>
              </a:ext>
            </a:extLst>
          </p:cNvPr>
          <p:cNvSpPr txBox="1"/>
          <p:nvPr/>
        </p:nvSpPr>
        <p:spPr>
          <a:xfrm>
            <a:off x="2266745" y="3569620"/>
            <a:ext cx="72327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</a:t>
            </a:r>
            <a:endParaRPr lang="en-US" altLang="zh-CN" sz="5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xmlns="" id="{2EAB845B-D329-4059-863E-DF8163026EA8}"/>
              </a:ext>
            </a:extLst>
          </p:cNvPr>
          <p:cNvSpPr/>
          <p:nvPr/>
        </p:nvSpPr>
        <p:spPr>
          <a:xfrm>
            <a:off x="1967127" y="4073952"/>
            <a:ext cx="202325" cy="20232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xmlns="" id="{04D920D4-CE64-4A3A-90F8-4510DEA1C109}"/>
              </a:ext>
            </a:extLst>
          </p:cNvPr>
          <p:cNvSpPr txBox="1"/>
          <p:nvPr/>
        </p:nvSpPr>
        <p:spPr>
          <a:xfrm>
            <a:off x="4270273" y="2543862"/>
            <a:ext cx="71751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教育</a:t>
            </a:r>
            <a:r>
              <a:rPr lang="zh-CN" altLang="en-US" sz="480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改革</a:t>
            </a:r>
            <a:r>
              <a:rPr lang="zh-CN" altLang="en-US" sz="480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创新  迫</a:t>
            </a:r>
            <a:r>
              <a:rPr lang="zh-CN" altLang="en-US" sz="48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不容缓</a:t>
            </a:r>
          </a:p>
        </p:txBody>
      </p:sp>
    </p:spTree>
    <p:extLst>
      <p:ext uri="{BB962C8B-B14F-4D97-AF65-F5344CB8AC3E}">
        <p14:creationId xmlns:p14="http://schemas.microsoft.com/office/powerpoint/2010/main" val="3950684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内容占位符 4"/>
          <p:cNvSpPr txBox="1">
            <a:spLocks/>
          </p:cNvSpPr>
          <p:nvPr/>
        </p:nvSpPr>
        <p:spPr>
          <a:xfrm>
            <a:off x="855685" y="1435515"/>
            <a:ext cx="6573816" cy="400008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6000"/>
              </a:lnSpc>
            </a:pP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雨课堂是清华大学联合学堂在线共同研发的</a:t>
            </a:r>
            <a:r>
              <a:rPr kumimoji="1" lang="zh-CN" altLang="en-US" u="sng" dirty="0">
                <a:solidFill>
                  <a:srgbClr val="427FDE"/>
                </a:solidFill>
                <a:latin typeface="Microsoft YaHei" charset="-122"/>
                <a:ea typeface="Microsoft YaHei" charset="-122"/>
                <a:cs typeface="Microsoft YaHei" charset="-122"/>
              </a:rPr>
              <a:t>新型教学工具</a:t>
            </a: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，是教育部在线教育研究中心的最新课题成果</a:t>
            </a:r>
            <a:r>
              <a:rPr kumimoji="1"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。</a:t>
            </a:r>
            <a:endParaRPr kumimoji="1"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26000"/>
              </a:lnSpc>
            </a:pPr>
            <a:endParaRPr kumimoji="1"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26000"/>
              </a:lnSpc>
            </a:pP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雨课堂将前沿技术平易近人地融入高校教学，全面提升</a:t>
            </a:r>
            <a:r>
              <a:rPr kumimoji="1" lang="zh-CN" altLang="en-US" u="sng" dirty="0">
                <a:solidFill>
                  <a:srgbClr val="427FDE"/>
                </a:solidFill>
                <a:latin typeface="Microsoft YaHei" charset="-122"/>
                <a:ea typeface="Microsoft YaHei" charset="-122"/>
                <a:cs typeface="Microsoft YaHei" charset="-122"/>
              </a:rPr>
              <a:t>课堂教学体验</a:t>
            </a:r>
            <a:r>
              <a:rPr kumimoji="1"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。</a:t>
            </a:r>
            <a:endParaRPr kumimoji="1" lang="en-US" altLang="zh-CN" u="sng" dirty="0">
              <a:solidFill>
                <a:schemeClr val="tx1">
                  <a:lumMod val="75000"/>
                  <a:lumOff val="25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xmlns="" id="{43A5F28C-D58F-4717-9540-6E0D850AA443}"/>
              </a:ext>
            </a:extLst>
          </p:cNvPr>
          <p:cNvGrpSpPr/>
          <p:nvPr/>
        </p:nvGrpSpPr>
        <p:grpSpPr>
          <a:xfrm>
            <a:off x="7975600" y="718769"/>
            <a:ext cx="3536043" cy="7066745"/>
            <a:chOff x="4104894" y="2622471"/>
            <a:chExt cx="970231" cy="1793586"/>
          </a:xfrm>
        </p:grpSpPr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xmlns="" id="{E1AB2FFA-CE01-4BF5-9442-AB705B98B2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04894" y="2622471"/>
              <a:ext cx="970231" cy="1793586"/>
            </a:xfrm>
            <a:prstGeom prst="rect">
              <a:avLst/>
            </a:prstGeom>
          </p:spPr>
        </p:pic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xmlns="" id="{8F33C0EF-376D-406C-8103-1E662539A20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72692" y="2840399"/>
              <a:ext cx="832733" cy="13458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69322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xmlns="" id="{F0DF2F40-CFA8-4B63-AFBD-F80EF96462BE}"/>
              </a:ext>
            </a:extLst>
          </p:cNvPr>
          <p:cNvSpPr/>
          <p:nvPr/>
        </p:nvSpPr>
        <p:spPr>
          <a:xfrm>
            <a:off x="-1" y="-115330"/>
            <a:ext cx="12192001" cy="5281142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RainClassroom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40189" y="-119271"/>
            <a:ext cx="9388697" cy="5281142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3214570" y="5807737"/>
            <a:ext cx="541686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雨课堂：有口皆碑的智慧教学解决方案</a:t>
            </a:r>
          </a:p>
        </p:txBody>
      </p:sp>
    </p:spTree>
    <p:extLst>
      <p:ext uri="{BB962C8B-B14F-4D97-AF65-F5344CB8AC3E}">
        <p14:creationId xmlns:p14="http://schemas.microsoft.com/office/powerpoint/2010/main" val="244973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>
            <a:extLst>
              <a:ext uri="{FF2B5EF4-FFF2-40B4-BE49-F238E27FC236}">
                <a16:creationId xmlns:a16="http://schemas.microsoft.com/office/drawing/2014/main" xmlns="" id="{61470DE8-8B62-43CA-B945-4EFFE5AFB2A6}"/>
              </a:ext>
            </a:extLst>
          </p:cNvPr>
          <p:cNvSpPr/>
          <p:nvPr/>
        </p:nvSpPr>
        <p:spPr>
          <a:xfrm>
            <a:off x="7085883" y="3605181"/>
            <a:ext cx="4140918" cy="2431936"/>
          </a:xfrm>
          <a:prstGeom prst="rect">
            <a:avLst/>
          </a:prstGeom>
          <a:noFill/>
          <a:ln w="508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xmlns="" id="{61470DE8-8B62-43CA-B945-4EFFE5AFB2A6}"/>
              </a:ext>
            </a:extLst>
          </p:cNvPr>
          <p:cNvSpPr/>
          <p:nvPr/>
        </p:nvSpPr>
        <p:spPr>
          <a:xfrm>
            <a:off x="895627" y="3022306"/>
            <a:ext cx="6364224" cy="2532211"/>
          </a:xfrm>
          <a:prstGeom prst="rect">
            <a:avLst/>
          </a:prstGeom>
          <a:noFill/>
          <a:ln w="508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xmlns="" id="{CD76CFA1-2137-47E2-AF62-112430DC0E5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0043" y="2377148"/>
            <a:ext cx="3926690" cy="6891235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xmlns="" id="{4C487982-BD62-49DD-A065-D38AE980E623}"/>
              </a:ext>
            </a:extLst>
          </p:cNvPr>
          <p:cNvSpPr/>
          <p:nvPr/>
        </p:nvSpPr>
        <p:spPr>
          <a:xfrm>
            <a:off x="419976" y="771123"/>
            <a:ext cx="6230496" cy="8254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6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</a:rPr>
              <a:t>新模式：</a:t>
            </a:r>
            <a:r>
              <a:rPr lang="zh-CN" altLang="en-US" sz="36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灵活开展混合式教学</a:t>
            </a:r>
            <a:endParaRPr lang="en-US" altLang="zh-CN" sz="36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xmlns="" id="{566CB6FB-3A25-49DC-A54F-FCADA015638B}"/>
              </a:ext>
            </a:extLst>
          </p:cNvPr>
          <p:cNvSpPr/>
          <p:nvPr/>
        </p:nvSpPr>
        <p:spPr>
          <a:xfrm>
            <a:off x="423290" y="1782791"/>
            <a:ext cx="2262158" cy="4589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连接师生，轻松互动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icrosoft YaHei" charset="-122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xmlns="" id="{DFE71F6F-6332-4BC3-81B9-B62AE28F6D1A}"/>
              </a:ext>
            </a:extLst>
          </p:cNvPr>
          <p:cNvSpPr/>
          <p:nvPr/>
        </p:nvSpPr>
        <p:spPr>
          <a:xfrm>
            <a:off x="8173817" y="4170847"/>
            <a:ext cx="332553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推送预习材料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1600" b="1" dirty="0">
                <a:solidFill>
                  <a:srgbClr val="427FD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语音讲解</a:t>
            </a:r>
          </a:p>
          <a:p>
            <a:pPr marL="285750" indent="-285750">
              <a:lnSpc>
                <a:spcPct val="150000"/>
              </a:lnSpc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学习难题和老师随时沟通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老师课后推送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复习题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xmlns="" id="{A9079692-7BB3-4143-A536-069A6082B08C}"/>
              </a:ext>
            </a:extLst>
          </p:cNvPr>
          <p:cNvSpPr/>
          <p:nvPr/>
        </p:nvSpPr>
        <p:spPr>
          <a:xfrm>
            <a:off x="1211159" y="3605181"/>
            <a:ext cx="409145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</a:pPr>
            <a:r>
              <a:rPr lang="zh-CN" altLang="en-US" sz="1600" b="1" dirty="0">
                <a:solidFill>
                  <a:srgbClr val="427FD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课堂弹幕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，随时开关</a:t>
            </a:r>
          </a:p>
          <a:p>
            <a:pPr marL="285750" indent="-285750">
              <a:lnSpc>
                <a:spcPct val="150000"/>
              </a:lnSpc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学有困难，</a:t>
            </a:r>
            <a:r>
              <a:rPr lang="zh-CN" altLang="en-US" sz="1600" b="1" dirty="0">
                <a:solidFill>
                  <a:srgbClr val="427FD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匿名反馈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给老师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随堂</a:t>
            </a:r>
            <a:r>
              <a:rPr lang="zh-CN" altLang="en-US" sz="1600" b="1" dirty="0">
                <a:solidFill>
                  <a:srgbClr val="427FD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限时测试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，学生听课更专注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课上</a:t>
            </a:r>
            <a:r>
              <a:rPr lang="en-US" altLang="zh-CN" sz="1600" b="1" dirty="0">
                <a:solidFill>
                  <a:srgbClr val="427FD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 b="1" dirty="0">
                <a:solidFill>
                  <a:srgbClr val="427FD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同步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到学生微信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63219" y="3621155"/>
            <a:ext cx="815008" cy="3776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课下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3" name="矩形: 圆角 7">
            <a:extLst>
              <a:ext uri="{FF2B5EF4-FFF2-40B4-BE49-F238E27FC236}">
                <a16:creationId xmlns:a16="http://schemas.microsoft.com/office/drawing/2014/main" xmlns="" id="{38B67168-9624-44E4-93BF-4979AC94E9EB}"/>
              </a:ext>
            </a:extLst>
          </p:cNvPr>
          <p:cNvSpPr/>
          <p:nvPr/>
        </p:nvSpPr>
        <p:spPr>
          <a:xfrm>
            <a:off x="9856846" y="3316310"/>
            <a:ext cx="949641" cy="529591"/>
          </a:xfrm>
          <a:prstGeom prst="round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课下</a:t>
            </a:r>
          </a:p>
        </p:txBody>
      </p:sp>
      <p:sp>
        <p:nvSpPr>
          <p:cNvPr id="24" name="矩形: 圆角 20">
            <a:extLst>
              <a:ext uri="{FF2B5EF4-FFF2-40B4-BE49-F238E27FC236}">
                <a16:creationId xmlns:a16="http://schemas.microsoft.com/office/drawing/2014/main" xmlns="" id="{97BCB7EE-380F-4867-91A9-0AC3C49E4EA6}"/>
              </a:ext>
            </a:extLst>
          </p:cNvPr>
          <p:cNvSpPr/>
          <p:nvPr/>
        </p:nvSpPr>
        <p:spPr>
          <a:xfrm>
            <a:off x="1109289" y="2743226"/>
            <a:ext cx="986510" cy="558157"/>
          </a:xfrm>
          <a:prstGeom prst="round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课上</a:t>
            </a:r>
          </a:p>
        </p:txBody>
      </p:sp>
    </p:spTree>
    <p:extLst>
      <p:ext uri="{BB962C8B-B14F-4D97-AF65-F5344CB8AC3E}">
        <p14:creationId xmlns:p14="http://schemas.microsoft.com/office/powerpoint/2010/main" val="1927135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流程图: 联系 7"/>
          <p:cNvSpPr/>
          <p:nvPr/>
        </p:nvSpPr>
        <p:spPr>
          <a:xfrm>
            <a:off x="754032" y="690650"/>
            <a:ext cx="5595968" cy="5595968"/>
          </a:xfrm>
          <a:prstGeom prst="flowChartConnector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2"/>
          <p:cNvSpPr txBox="1">
            <a:spLocks/>
          </p:cNvSpPr>
          <p:nvPr/>
        </p:nvSpPr>
        <p:spPr>
          <a:xfrm>
            <a:off x="2787336" y="1767132"/>
            <a:ext cx="1529360" cy="708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CN" altLang="en-US" sz="2320" spc="316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FZXiHeiI-Z08S"/>
              </a:rPr>
              <a:t>免费内置</a:t>
            </a:r>
          </a:p>
        </p:txBody>
      </p:sp>
      <p:sp>
        <p:nvSpPr>
          <p:cNvPr id="3" name="标题 2"/>
          <p:cNvSpPr txBox="1">
            <a:spLocks/>
          </p:cNvSpPr>
          <p:nvPr/>
        </p:nvSpPr>
        <p:spPr bwMode="auto">
          <a:xfrm>
            <a:off x="1015570" y="2574635"/>
            <a:ext cx="4789233" cy="1708731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26788" tIns="26788" rIns="26788" bIns="26788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+mj-lt"/>
                <a:ea typeface="+mj-ea"/>
                <a:cs typeface="+mj-cs"/>
                <a:sym typeface="Gill Sans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2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/>
                <a:ea typeface="微软雅黑"/>
                <a:cs typeface="微软雅黑"/>
                <a:sym typeface="Gill Sans" charset="0"/>
              </a:rPr>
              <a:t>16537</a:t>
            </a:r>
            <a:endParaRPr kumimoji="1" lang="zh-CN" altLang="en-US" sz="12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/>
              <a:ea typeface="微软雅黑"/>
              <a:cs typeface="微软雅黑"/>
              <a:sym typeface="Gill Sans" charset="0"/>
            </a:endParaRPr>
          </a:p>
        </p:txBody>
      </p:sp>
      <p:sp>
        <p:nvSpPr>
          <p:cNvPr id="4" name="标题 2"/>
          <p:cNvSpPr txBox="1">
            <a:spLocks/>
          </p:cNvSpPr>
          <p:nvPr/>
        </p:nvSpPr>
        <p:spPr bwMode="auto">
          <a:xfrm>
            <a:off x="995692" y="4403223"/>
            <a:ext cx="5112648" cy="607549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26788" tIns="26788" rIns="26788" bIns="26788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+mj-lt"/>
                <a:ea typeface="+mj-ea"/>
                <a:cs typeface="+mj-cs"/>
                <a:sym typeface="Gill Sans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531" b="0" i="0" u="none" strike="noStrike" kern="1200" cap="none" spc="316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FZXiHeiI-Z08S"/>
                <a:sym typeface="Gill Sans" charset="0"/>
              </a:rPr>
              <a:t>清华大学等名校慕课视频</a:t>
            </a:r>
          </a:p>
        </p:txBody>
      </p:sp>
      <p:sp>
        <p:nvSpPr>
          <p:cNvPr id="5" name="矩形 4"/>
          <p:cNvSpPr/>
          <p:nvPr/>
        </p:nvSpPr>
        <p:spPr>
          <a:xfrm>
            <a:off x="5448992" y="3463407"/>
            <a:ext cx="630301" cy="6278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348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/>
                <a:ea typeface="微软雅黑"/>
                <a:cs typeface="微软雅黑"/>
              </a:rPr>
              <a:t>个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6907601" y="2644108"/>
            <a:ext cx="4754461" cy="16890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如果说 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MOOC 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是一本完整的书</a:t>
            </a:r>
            <a:r>
              <a:rPr lang="zh-CN" altLang="en-US" sz="2400" dirty="0" smtClean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b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那么“雨课堂”就可以让老师把书一页一页撕着发给学生。</a:t>
            </a:r>
          </a:p>
        </p:txBody>
      </p:sp>
    </p:spTree>
    <p:extLst>
      <p:ext uri="{BB962C8B-B14F-4D97-AF65-F5344CB8AC3E}">
        <p14:creationId xmlns:p14="http://schemas.microsoft.com/office/powerpoint/2010/main" val="1967572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2B653289-41DF-4C9D-BB72-E85BD4FEAC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7834" y="3666510"/>
            <a:ext cx="3271000" cy="1126799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D567875D-3C40-43AA-A234-E98BB2F763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14210"/>
            <a:ext cx="3450109" cy="1180004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xmlns="" id="{B5DB1E04-3A66-436B-8D3D-13E5638189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666510"/>
            <a:ext cx="3183985" cy="112679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08338279-6CCC-4934-A1FF-01CC69E00B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11020" y="520509"/>
            <a:ext cx="3282028" cy="117370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xmlns="" id="{F671CF73-0C80-493B-882A-148DC47A609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67921" y="2169139"/>
            <a:ext cx="3255197" cy="112679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491E259C-E505-4877-BA79-ED6085F7146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62290" y="3666510"/>
            <a:ext cx="3163307" cy="112679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xmlns="" id="{BD340062-5B0C-4D38-898D-F5118B8E0DC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81216" y="514210"/>
            <a:ext cx="3276618" cy="118000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xmlns="" id="{A41C0A82-56E6-4DA2-A9F9-87BECFCE636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83077" y="2135268"/>
            <a:ext cx="3132294" cy="1126799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xmlns="" id="{6AD8A6C6-CDCA-46B6-959E-2417A76C997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482702" y="2116962"/>
            <a:ext cx="3211904" cy="1126799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xmlns="" id="{FD4D7637-9D67-4C87-BA1A-45228C3FCFE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-1362652" y="2009969"/>
            <a:ext cx="3254028" cy="1126799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xmlns="" id="{36547DBD-D331-4EDF-ACEC-E4CF1905326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557567" y="5323051"/>
            <a:ext cx="3252835" cy="1126799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5715001" y="5594062"/>
            <a:ext cx="61293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 smtClean="0"/>
              <a:t>超</a:t>
            </a:r>
            <a:r>
              <a:rPr kumimoji="1" lang="en-US" altLang="zh-CN" sz="4000" b="1" dirty="0" smtClean="0">
                <a:solidFill>
                  <a:srgbClr val="0070C0"/>
                </a:solidFill>
              </a:rPr>
              <a:t>3000</a:t>
            </a:r>
            <a:r>
              <a:rPr kumimoji="1" lang="zh-CN" altLang="en-US" sz="4000" b="1" dirty="0" smtClean="0">
                <a:solidFill>
                  <a:srgbClr val="0070C0"/>
                </a:solidFill>
              </a:rPr>
              <a:t>段</a:t>
            </a:r>
            <a:r>
              <a:rPr kumimoji="1" lang="zh-CN" altLang="en-US" sz="3200" dirty="0" smtClean="0"/>
              <a:t>计算机类课程视频</a:t>
            </a:r>
            <a:endParaRPr kumimoji="1"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857866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4997331" y="4294091"/>
            <a:ext cx="7764805" cy="1964468"/>
          </a:xfrm>
          <a:prstGeom prst="rect">
            <a:avLst/>
          </a:prstGeom>
          <a:noFill/>
          <a:ln w="508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708051" y="473655"/>
            <a:ext cx="656268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6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新时代：忠实呈现教学全周期</a:t>
            </a: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全景数据，实时同步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9171" y="2366957"/>
            <a:ext cx="1949086" cy="364940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5202" y="2482128"/>
            <a:ext cx="1935478" cy="3623927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2083" y="2104437"/>
            <a:ext cx="2089293" cy="3911926"/>
          </a:xfrm>
          <a:prstGeom prst="rect">
            <a:avLst/>
          </a:prstGeom>
        </p:spPr>
      </p:pic>
      <p:sp>
        <p:nvSpPr>
          <p:cNvPr id="26" name="文本框 5"/>
          <p:cNvSpPr txBox="1"/>
          <p:nvPr/>
        </p:nvSpPr>
        <p:spPr>
          <a:xfrm>
            <a:off x="745202" y="2955264"/>
            <a:ext cx="3416320" cy="13388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覆盖课前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课上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课后每一个环节</a:t>
            </a:r>
            <a:endParaRPr kumimoji="1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个性化报表，让教与学更明了</a:t>
            </a:r>
            <a:endParaRPr kumimoji="1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自动任务提醒，真正的数据驱动</a:t>
            </a:r>
          </a:p>
        </p:txBody>
      </p:sp>
    </p:spTree>
    <p:extLst>
      <p:ext uri="{BB962C8B-B14F-4D97-AF65-F5344CB8AC3E}">
        <p14:creationId xmlns:p14="http://schemas.microsoft.com/office/powerpoint/2010/main" val="324685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/>
        </p:nvSpPr>
        <p:spPr>
          <a:xfrm>
            <a:off x="840091" y="1327204"/>
            <a:ext cx="10756701" cy="4554375"/>
          </a:xfrm>
          <a:prstGeom prst="rect">
            <a:avLst/>
          </a:prstGeom>
          <a:noFill/>
          <a:ln w="1016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5160" y="-499736"/>
            <a:ext cx="3541215" cy="6214735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0090" y="-499736"/>
            <a:ext cx="3541215" cy="6214735"/>
          </a:xfrm>
          <a:prstGeom prst="rect">
            <a:avLst/>
          </a:prstGeom>
        </p:spPr>
      </p:pic>
      <p:pic>
        <p:nvPicPr>
          <p:cNvPr id="21" name="图片 20" descr="1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803" y="2128565"/>
            <a:ext cx="3542975" cy="6217824"/>
          </a:xfrm>
          <a:prstGeom prst="rect">
            <a:avLst/>
          </a:prstGeom>
        </p:spPr>
      </p:pic>
      <p:sp>
        <p:nvSpPr>
          <p:cNvPr id="22" name="文本框 13"/>
          <p:cNvSpPr txBox="1"/>
          <p:nvPr/>
        </p:nvSpPr>
        <p:spPr>
          <a:xfrm>
            <a:off x="741577" y="511449"/>
            <a:ext cx="37020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教师端收到课后小结</a:t>
            </a:r>
          </a:p>
        </p:txBody>
      </p:sp>
      <p:pic>
        <p:nvPicPr>
          <p:cNvPr id="23" name="图片 22" descr="1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468" y="2116500"/>
            <a:ext cx="3542975" cy="6217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467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11709400" y="0"/>
            <a:ext cx="482600" cy="1270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219200" y="849313"/>
            <a:ext cx="9753600" cy="1722437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rgbClr val="FFFFFF"/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r>
              <a:rPr lang="zh-CN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雨课堂是由下面哪所大学研发的（）</a:t>
            </a:r>
          </a:p>
        </p:txBody>
      </p:sp>
      <p:sp>
        <p:nvSpPr>
          <p:cNvPr id="6" name="矩形 5"/>
          <p:cNvSpPr/>
          <p:nvPr/>
        </p:nvSpPr>
        <p:spPr>
          <a:xfrm>
            <a:off x="2438400" y="2786063"/>
            <a:ext cx="8534400" cy="642937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rgbClr val="FFFFFF"/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青海大学</a:t>
            </a:r>
          </a:p>
        </p:txBody>
      </p:sp>
      <p:sp>
        <p:nvSpPr>
          <p:cNvPr id="7" name="矩形 6"/>
          <p:cNvSpPr/>
          <p:nvPr/>
        </p:nvSpPr>
        <p:spPr>
          <a:xfrm>
            <a:off x="2438400" y="3643313"/>
            <a:ext cx="8534400" cy="642937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rgbClr val="FFFFFF"/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清华大学</a:t>
            </a:r>
          </a:p>
        </p:txBody>
      </p:sp>
      <p:sp>
        <p:nvSpPr>
          <p:cNvPr id="8" name="矩形 7"/>
          <p:cNvSpPr/>
          <p:nvPr/>
        </p:nvSpPr>
        <p:spPr>
          <a:xfrm>
            <a:off x="2438400" y="4500563"/>
            <a:ext cx="8534400" cy="642937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rgbClr val="FFFFFF"/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just" defTabSz="685800">
              <a:lnSpc>
                <a:spcPct val="150000"/>
              </a:lnSpc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青蛙大学</a:t>
            </a:r>
          </a:p>
        </p:txBody>
      </p:sp>
      <p:sp>
        <p:nvSpPr>
          <p:cNvPr id="9" name="矩形 8"/>
          <p:cNvSpPr/>
          <p:nvPr/>
        </p:nvSpPr>
        <p:spPr>
          <a:xfrm>
            <a:off x="2438400" y="5357813"/>
            <a:ext cx="8534400" cy="642937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rgbClr val="FFFFFF"/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清迈大学</a:t>
            </a:r>
          </a:p>
        </p:txBody>
      </p:sp>
      <p:sp>
        <p:nvSpPr>
          <p:cNvPr id="10" name="椭圆 9"/>
          <p:cNvSpPr>
            <a:spLocks noChangeAspect="1"/>
          </p:cNvSpPr>
          <p:nvPr>
            <p:custDataLst>
              <p:tags r:id="rId3"/>
            </p:custDataLst>
          </p:nvPr>
        </p:nvSpPr>
        <p:spPr>
          <a:xfrm>
            <a:off x="1571625" y="2850356"/>
            <a:ext cx="514350" cy="514350"/>
          </a:xfrm>
          <a:prstGeom prst="ellipse">
            <a:avLst/>
          </a:prstGeom>
          <a:solidFill>
            <a:srgbClr val="808080"/>
          </a:solidFill>
          <a:ln w="127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>
                <a:solidFill>
                  <a:schemeClr val="tx1">
                    <a:lumMod val="85000"/>
                    <a:lumOff val="15000"/>
                  </a:schemeClr>
                </a:solidFill>
              </a:rPr>
              <a:t>A</a:t>
            </a:r>
            <a:endParaRPr lang="zh-CN" altLang="en-US" sz="16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1" name="椭圆 10"/>
          <p:cNvSpPr>
            <a:spLocks noChangeAspect="1"/>
          </p:cNvSpPr>
          <p:nvPr>
            <p:custDataLst>
              <p:tags r:id="rId4"/>
            </p:custDataLst>
          </p:nvPr>
        </p:nvSpPr>
        <p:spPr>
          <a:xfrm>
            <a:off x="1571625" y="3707606"/>
            <a:ext cx="514350" cy="514350"/>
          </a:xfrm>
          <a:prstGeom prst="ellipse">
            <a:avLst/>
          </a:prstGeom>
          <a:solidFill>
            <a:srgbClr val="00FF00"/>
          </a:solidFill>
          <a:ln w="254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>
                <a:solidFill>
                  <a:schemeClr val="tx1">
                    <a:lumMod val="85000"/>
                    <a:lumOff val="15000"/>
                  </a:schemeClr>
                </a:solidFill>
              </a:rPr>
              <a:t>B</a:t>
            </a:r>
            <a:endParaRPr lang="zh-CN" altLang="en-US" sz="16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2" name="椭圆 11"/>
          <p:cNvSpPr>
            <a:spLocks noChangeAspect="1"/>
          </p:cNvSpPr>
          <p:nvPr>
            <p:custDataLst>
              <p:tags r:id="rId5"/>
            </p:custDataLst>
          </p:nvPr>
        </p:nvSpPr>
        <p:spPr>
          <a:xfrm>
            <a:off x="1571625" y="4564856"/>
            <a:ext cx="514350" cy="514350"/>
          </a:xfrm>
          <a:prstGeom prst="ellipse">
            <a:avLst/>
          </a:prstGeom>
          <a:solidFill>
            <a:srgbClr val="808080"/>
          </a:solidFill>
          <a:ln w="127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>
                <a:solidFill>
                  <a:schemeClr val="tx1">
                    <a:lumMod val="85000"/>
                    <a:lumOff val="15000"/>
                  </a:schemeClr>
                </a:solidFill>
              </a:rPr>
              <a:t>C</a:t>
            </a:r>
            <a:endParaRPr lang="zh-CN" altLang="en-US" sz="16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3" name="椭圆 12"/>
          <p:cNvSpPr>
            <a:spLocks noChangeAspect="1"/>
          </p:cNvSpPr>
          <p:nvPr>
            <p:custDataLst>
              <p:tags r:id="rId6"/>
            </p:custDataLst>
          </p:nvPr>
        </p:nvSpPr>
        <p:spPr>
          <a:xfrm>
            <a:off x="1571625" y="5422106"/>
            <a:ext cx="514350" cy="514350"/>
          </a:xfrm>
          <a:prstGeom prst="ellipse">
            <a:avLst/>
          </a:prstGeom>
          <a:solidFill>
            <a:srgbClr val="808080"/>
          </a:solidFill>
          <a:ln w="127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>
                <a:solidFill>
                  <a:schemeClr val="tx1">
                    <a:lumMod val="85000"/>
                    <a:lumOff val="15000"/>
                  </a:schemeClr>
                </a:solidFill>
              </a:rPr>
              <a:t>D</a:t>
            </a:r>
            <a:endParaRPr lang="zh-CN" altLang="en-US" sz="16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4" name="矩形: 圆角 13"/>
          <p:cNvSpPr/>
          <p:nvPr>
            <p:custDataLst>
              <p:tags r:id="rId7"/>
            </p:custDataLst>
          </p:nvPr>
        </p:nvSpPr>
        <p:spPr>
          <a:xfrm>
            <a:off x="89154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提交</a:t>
            </a:r>
          </a:p>
        </p:txBody>
      </p:sp>
      <p:grpSp>
        <p:nvGrpSpPr>
          <p:cNvPr id="17" name="组合 16"/>
          <p:cNvGrpSpPr/>
          <p:nvPr>
            <p:custDataLst>
              <p:tags r:id="rId8"/>
            </p:custDataLst>
          </p:nvPr>
        </p:nvGrpSpPr>
        <p:grpSpPr>
          <a:xfrm>
            <a:off x="0" y="0"/>
            <a:ext cx="1574800" cy="635000"/>
            <a:chOff x="0" y="0"/>
            <a:chExt cx="1574800" cy="635000"/>
          </a:xfrm>
        </p:grpSpPr>
        <p:sp>
          <p:nvSpPr>
            <p:cNvPr id="15" name="ColorBlock"/>
            <p:cNvSpPr/>
            <p:nvPr>
              <p:custDataLst>
                <p:tags r:id="rId9"/>
              </p:custDataLst>
            </p:nvPr>
          </p:nvSpPr>
          <p:spPr>
            <a:xfrm>
              <a:off x="0" y="0"/>
              <a:ext cx="254000" cy="635000"/>
            </a:xfrm>
            <a:prstGeom prst="rect">
              <a:avLst/>
            </a:prstGeom>
            <a:solidFill>
              <a:srgbClr val="36A3E1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TypeText"/>
            <p:cNvSpPr/>
            <p:nvPr>
              <p:custDataLst>
                <p:tags r:id="rId10"/>
              </p:custDataLst>
            </p:nvPr>
          </p:nvSpPr>
          <p:spPr>
            <a:xfrm>
              <a:off x="304800" y="0"/>
              <a:ext cx="1270000" cy="635000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 algn="ctr">
                  <a:solidFill>
                    <a:srgbClr val="FFFFFF"/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r>
                <a:rPr lang="zh-CN" altLang="en-US" sz="2600" dirty="0">
                  <a:solidFill>
                    <a:srgbClr val="000000"/>
                  </a:solidFill>
                </a:rPr>
                <a:t>单选题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38058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流程图: 联系 7"/>
          <p:cNvSpPr/>
          <p:nvPr/>
        </p:nvSpPr>
        <p:spPr>
          <a:xfrm>
            <a:off x="2832370" y="165370"/>
            <a:ext cx="6527260" cy="6527260"/>
          </a:xfrm>
          <a:prstGeom prst="flowChartConnector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2">
            <a:extLst>
              <a:ext uri="{FF2B5EF4-FFF2-40B4-BE49-F238E27FC236}">
                <a16:creationId xmlns:a16="http://schemas.microsoft.com/office/drawing/2014/main" xmlns="" id="{76719CF2-6288-4247-B94F-F659D4407745}"/>
              </a:ext>
            </a:extLst>
          </p:cNvPr>
          <p:cNvSpPr txBox="1">
            <a:spLocks/>
          </p:cNvSpPr>
          <p:nvPr/>
        </p:nvSpPr>
        <p:spPr>
          <a:xfrm>
            <a:off x="2879097" y="2274579"/>
            <a:ext cx="6667369" cy="1354361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zh-CN" sz="11000" spc="-79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580000+</a:t>
            </a:r>
            <a:endParaRPr kumimoji="1" lang="zh-CN" altLang="en-US" sz="11000" spc="-79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xmlns="" id="{3801BD93-81CF-4865-A43A-83B05D959E9F}"/>
              </a:ext>
            </a:extLst>
          </p:cNvPr>
          <p:cNvSpPr txBox="1"/>
          <p:nvPr/>
        </p:nvSpPr>
        <p:spPr bwMode="auto">
          <a:xfrm>
            <a:off x="6805359" y="4274451"/>
            <a:ext cx="1550134" cy="493634"/>
          </a:xfrm>
          <a:prstGeom prst="rect">
            <a:avLst/>
          </a:prstGeom>
          <a:noFill/>
          <a:ln>
            <a:noFill/>
          </a:ln>
        </p:spPr>
        <p:txBody>
          <a:bodyPr vert="horz" wrap="square" lIns="26788" tIns="26788" rIns="26788" bIns="26788" numCol="1" anchor="ctr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+mj-lt"/>
                <a:ea typeface="+mj-ea"/>
                <a:cs typeface="+mj-cs"/>
                <a:sym typeface="Gill Sans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9pPr>
          </a:lstStyle>
          <a:p>
            <a:pPr marL="0" marR="0" lvl="0" indent="0" algn="r" defTabSz="48196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Gill Sans" charset="0"/>
            </a:endParaRPr>
          </a:p>
        </p:txBody>
      </p:sp>
      <p:sp>
        <p:nvSpPr>
          <p:cNvPr id="4" name="标题 2">
            <a:extLst>
              <a:ext uri="{FF2B5EF4-FFF2-40B4-BE49-F238E27FC236}">
                <a16:creationId xmlns:a16="http://schemas.microsoft.com/office/drawing/2014/main" xmlns="" id="{93D73510-55BE-49FB-80AD-F880C50D32A8}"/>
              </a:ext>
            </a:extLst>
          </p:cNvPr>
          <p:cNvSpPr txBox="1"/>
          <p:nvPr/>
        </p:nvSpPr>
        <p:spPr bwMode="auto">
          <a:xfrm>
            <a:off x="4418274" y="3896607"/>
            <a:ext cx="3162152" cy="493635"/>
          </a:xfrm>
          <a:prstGeom prst="rect">
            <a:avLst/>
          </a:prstGeom>
          <a:noFill/>
          <a:ln>
            <a:noFill/>
          </a:ln>
        </p:spPr>
        <p:txBody>
          <a:bodyPr vert="horz" wrap="square" lIns="26788" tIns="26788" rIns="26788" bIns="26788" numCol="1" anchor="t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+mj-lt"/>
                <a:ea typeface="+mj-ea"/>
                <a:cs typeface="+mj-cs"/>
                <a:sym typeface="Gill Sans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9pPr>
          </a:lstStyle>
          <a:p>
            <a:pPr defTabSz="481965">
              <a:defRPr/>
            </a:pPr>
            <a:r>
              <a:rPr kumimoji="1" lang="zh-CN" altLang="en-US" sz="3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答题</a:t>
            </a:r>
            <a:r>
              <a:rPr kumimoji="1" lang="zh-CN" altLang="en-US" sz="32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次／</a:t>
            </a:r>
            <a:r>
              <a:rPr kumimoji="1" lang="en-US" altLang="zh-CN" sz="32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12</a:t>
            </a:r>
            <a:r>
              <a:rPr kumimoji="1" lang="zh-CN" altLang="en-US" sz="32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月</a:t>
            </a:r>
            <a:endParaRPr kumimoji="1" lang="zh-CN" altLang="en-US" sz="3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lvl="0" defTabSz="481965">
              <a:defRPr/>
            </a:pPr>
            <a:endParaRPr kumimoji="1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Gill Sans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xmlns="" id="{334271F1-0527-49B3-A38A-7905290B8680}"/>
              </a:ext>
            </a:extLst>
          </p:cNvPr>
          <p:cNvSpPr/>
          <p:nvPr/>
        </p:nvSpPr>
        <p:spPr>
          <a:xfrm>
            <a:off x="2832370" y="5117710"/>
            <a:ext cx="652726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819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FZXiHeiI-Z08S"/>
                <a:sym typeface="Gill Sans" charset="0"/>
              </a:rPr>
              <a:t>节省</a:t>
            </a:r>
            <a:r>
              <a:rPr kumimoji="1" lang="zh-CN" altLang="en-US" sz="2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FZXiHeiI-Z08S"/>
                <a:sym typeface="Gill Sans" charset="0"/>
              </a:rPr>
              <a:t>批改</a:t>
            </a:r>
            <a:r>
              <a:rPr kumimoji="1" lang="zh-CN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FZXiHeiI-Z08S"/>
                <a:sym typeface="Gill Sans" charset="0"/>
              </a:rPr>
              <a:t>时间  </a:t>
            </a:r>
            <a:r>
              <a:rPr kumimoji="1" lang="en-US" altLang="zh-CN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FZXiHeiI-Z08S"/>
                <a:sym typeface="Gill Sans" charset="0"/>
              </a:rPr>
              <a:t>1130</a:t>
            </a:r>
            <a:r>
              <a:rPr kumimoji="1" lang="zh-CN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FZXiHeiI-Z08S"/>
                <a:sym typeface="Gill Sans" charset="0"/>
              </a:rPr>
              <a:t>  小时</a:t>
            </a:r>
            <a:endParaRPr kumimoji="1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FZXiHeiI-Z08S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4930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3976931" y="4637352"/>
            <a:ext cx="8824669" cy="2955054"/>
          </a:xfrm>
          <a:prstGeom prst="rect">
            <a:avLst/>
          </a:prstGeom>
          <a:noFill/>
          <a:ln w="508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xmlns="" id="{B94D7004-54CF-47F2-A701-07595025B895}"/>
              </a:ext>
            </a:extLst>
          </p:cNvPr>
          <p:cNvSpPr txBox="1">
            <a:spLocks/>
          </p:cNvSpPr>
          <p:nvPr/>
        </p:nvSpPr>
        <p:spPr>
          <a:xfrm>
            <a:off x="441774" y="838826"/>
            <a:ext cx="7600441" cy="7596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6858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000" kern="1200" baseline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algn="ctr"/>
            <a:r>
              <a:rPr lang="zh-CN" altLang="en-US" sz="3600" dirty="0"/>
              <a:t>新时代：用年轻人的方式了解年轻人</a:t>
            </a:r>
          </a:p>
        </p:txBody>
      </p:sp>
      <p:grpSp>
        <p:nvGrpSpPr>
          <p:cNvPr id="3" name="组 2"/>
          <p:cNvGrpSpPr/>
          <p:nvPr/>
        </p:nvGrpSpPr>
        <p:grpSpPr>
          <a:xfrm>
            <a:off x="5129766" y="2497438"/>
            <a:ext cx="7062234" cy="5320449"/>
            <a:chOff x="3760784" y="2173657"/>
            <a:chExt cx="8431216" cy="6308963"/>
          </a:xfrm>
        </p:grpSpPr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xmlns="" id="{689D79EF-C343-4245-9FE2-F0303CE9EF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60784" y="2213547"/>
              <a:ext cx="3572177" cy="6269073"/>
            </a:xfrm>
            <a:prstGeom prst="rect">
              <a:avLst/>
            </a:prstGeom>
          </p:spPr>
        </p:pic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xmlns="" id="{655F21FA-8017-4A09-A280-CC6D0FBEAB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945" t="47085" r="25181" b="41083"/>
            <a:stretch/>
          </p:blipFill>
          <p:spPr>
            <a:xfrm>
              <a:off x="5369743" y="4222073"/>
              <a:ext cx="2092572" cy="2081694"/>
            </a:xfrm>
            <a:prstGeom prst="flowChartConnector">
              <a:avLst/>
            </a:prstGeom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6" name="图片 15" descr="图片包含 事情&#10;&#10;已生成高可信度的说明">
              <a:extLst>
                <a:ext uri="{FF2B5EF4-FFF2-40B4-BE49-F238E27FC236}">
                  <a16:creationId xmlns:a16="http://schemas.microsoft.com/office/drawing/2014/main" xmlns="" id="{860F685C-4A2D-45C4-A205-67FCBDE83AF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96353" y="3704731"/>
              <a:ext cx="4306574" cy="4306574"/>
            </a:xfrm>
            <a:prstGeom prst="rect">
              <a:avLst/>
            </a:prstGeom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xmlns="" id="{689D79EF-C343-4245-9FE2-F0303CE9EF6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97094" y="2173657"/>
              <a:ext cx="3594906" cy="6308963"/>
            </a:xfrm>
            <a:prstGeom prst="rect">
              <a:avLst/>
            </a:prstGeom>
          </p:spPr>
        </p:pic>
        <p:pic>
          <p:nvPicPr>
            <p:cNvPr id="17" name="图片 16" descr="图片包含 屏幕截图&#10;&#10;已生成极高可信度的说明">
              <a:extLst>
                <a:ext uri="{FF2B5EF4-FFF2-40B4-BE49-F238E27FC236}">
                  <a16:creationId xmlns:a16="http://schemas.microsoft.com/office/drawing/2014/main" xmlns="" id="{5069FA08-46FB-4AF1-AC0D-EF4CD28FFD2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56630" y="2880879"/>
              <a:ext cx="2375190" cy="4228433"/>
            </a:xfrm>
            <a:prstGeom prst="rect">
              <a:avLst/>
            </a:prstGeom>
          </p:spPr>
        </p:pic>
      </p:grpSp>
      <p:sp>
        <p:nvSpPr>
          <p:cNvPr id="4" name="文本框 3"/>
          <p:cNvSpPr txBox="1"/>
          <p:nvPr/>
        </p:nvSpPr>
        <p:spPr>
          <a:xfrm>
            <a:off x="698476" y="2227372"/>
            <a:ext cx="499314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3600" b="1" dirty="0" smtClean="0">
                <a:latin typeface="Microsoft YaHei" charset="0"/>
                <a:ea typeface="Microsoft YaHei" charset="0"/>
                <a:cs typeface="Microsoft YaHei" charset="0"/>
              </a:rPr>
              <a:t>弹幕</a:t>
            </a:r>
          </a:p>
          <a:p>
            <a:pPr>
              <a:lnSpc>
                <a:spcPct val="150000"/>
              </a:lnSpc>
            </a:pPr>
            <a:r>
              <a:rPr kumimoji="1" lang="zh-CN" altLang="en-US" sz="2400" dirty="0" smtClean="0">
                <a:latin typeface="Microsoft YaHei" charset="0"/>
                <a:ea typeface="Microsoft YaHei" charset="0"/>
                <a:cs typeface="Microsoft YaHei" charset="0"/>
              </a:rPr>
              <a:t>轻松组织讨论，活跃班级气氛</a:t>
            </a:r>
            <a:endParaRPr kumimoji="1" lang="zh-CN" altLang="en-US" sz="2400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4205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xmlns="" id="{D1A19951-7DE4-4BD8-96A1-34FB051CFC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758462"/>
            <a:ext cx="12192000" cy="3351171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xmlns="" id="{F0DF2F40-CFA8-4B63-AFBD-F80EF96462BE}"/>
              </a:ext>
            </a:extLst>
          </p:cNvPr>
          <p:cNvSpPr/>
          <p:nvPr/>
        </p:nvSpPr>
        <p:spPr>
          <a:xfrm>
            <a:off x="1" y="1758462"/>
            <a:ext cx="12191999" cy="3351171"/>
          </a:xfrm>
          <a:prstGeom prst="rect">
            <a:avLst/>
          </a:prstGeom>
          <a:solidFill>
            <a:srgbClr val="303530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3" name="文本占位符 2">
            <a:extLst>
              <a:ext uri="{FF2B5EF4-FFF2-40B4-BE49-F238E27FC236}">
                <a16:creationId xmlns:a16="http://schemas.microsoft.com/office/drawing/2014/main" xmlns="" id="{FEE48FB2-F0F5-4870-A786-59520B14B2F9}"/>
              </a:ext>
            </a:extLst>
          </p:cNvPr>
          <p:cNvSpPr txBox="1">
            <a:spLocks/>
          </p:cNvSpPr>
          <p:nvPr/>
        </p:nvSpPr>
        <p:spPr>
          <a:xfrm>
            <a:off x="5082868" y="2007740"/>
            <a:ext cx="6172589" cy="2852615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Arial" charset="0"/>
              <a:buChar char="•"/>
            </a:pPr>
            <a:r>
              <a:rPr lang="zh-CN" altLang="en-US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从</a:t>
            </a:r>
            <a:r>
              <a:rPr lang="en-US" altLang="zh-CN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2013</a:t>
            </a:r>
            <a:r>
              <a:rPr lang="zh-CN" altLang="en-US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年以来，以</a:t>
            </a:r>
            <a:r>
              <a:rPr lang="zh-CN" altLang="en-US" sz="2400" b="1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“慕课”</a:t>
            </a:r>
            <a:r>
              <a:rPr lang="zh-CN" altLang="en-US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为代表的在线教育成为高等教育领域的关键</a:t>
            </a:r>
            <a:r>
              <a:rPr lang="zh-CN" altLang="en-US" sz="24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词</a:t>
            </a:r>
            <a:endParaRPr lang="en-US" altLang="zh-CN" sz="24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150000"/>
              </a:lnSpc>
              <a:buFont typeface="Arial" charset="0"/>
              <a:buChar char="•"/>
            </a:pPr>
            <a:r>
              <a:rPr lang="zh-CN" altLang="en-US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以</a:t>
            </a:r>
            <a:r>
              <a:rPr lang="zh-CN" altLang="en-US" sz="2400" b="1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“混合式教学”</a:t>
            </a:r>
            <a:r>
              <a:rPr lang="zh-CN" altLang="en-US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为代表的新型教学模式成为教学创新、教师发展的主要</a:t>
            </a:r>
            <a:r>
              <a:rPr lang="zh-CN" altLang="en-US" sz="24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方向</a:t>
            </a:r>
            <a:endParaRPr lang="zh-CN" altLang="en-US" sz="24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07" name="TextBox 16">
            <a:extLst>
              <a:ext uri="{FF2B5EF4-FFF2-40B4-BE49-F238E27FC236}">
                <a16:creationId xmlns:a16="http://schemas.microsoft.com/office/drawing/2014/main" xmlns="" id="{D551D68D-580A-478C-AD7F-58A384513B5A}"/>
              </a:ext>
            </a:extLst>
          </p:cNvPr>
          <p:cNvSpPr txBox="1"/>
          <p:nvPr/>
        </p:nvSpPr>
        <p:spPr>
          <a:xfrm>
            <a:off x="585208" y="2933543"/>
            <a:ext cx="356111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2075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0375" algn="l" defTabSz="92075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21385" algn="l" defTabSz="92075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81760" algn="l" defTabSz="92075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42770" algn="l" defTabSz="92075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03145" algn="l" defTabSz="92075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64155" algn="l" defTabSz="92075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24530" algn="l" defTabSz="92075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85540" algn="l" defTabSz="92075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60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新模式</a:t>
            </a:r>
          </a:p>
        </p:txBody>
      </p:sp>
    </p:spTree>
    <p:extLst>
      <p:ext uri="{BB962C8B-B14F-4D97-AF65-F5344CB8AC3E}">
        <p14:creationId xmlns:p14="http://schemas.microsoft.com/office/powerpoint/2010/main" val="4078060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banner.png">
            <a:extLst>
              <a:ext uri="{FF2B5EF4-FFF2-40B4-BE49-F238E27FC236}">
                <a16:creationId xmlns:a16="http://schemas.microsoft.com/office/drawing/2014/main" xmlns="" id="{BDC6C56D-E8C8-498A-AA24-0301C71DFBC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5" r="11653"/>
          <a:stretch>
            <a:fillRect/>
          </a:stretch>
        </p:blipFill>
        <p:spPr>
          <a:xfrm>
            <a:off x="-64576" y="-126808"/>
            <a:ext cx="12321152" cy="7021093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xmlns="" id="{B0B80182-C53B-4CDC-8860-8A80F7B5EA34}"/>
              </a:ext>
            </a:extLst>
          </p:cNvPr>
          <p:cNvSpPr/>
          <p:nvPr/>
        </p:nvSpPr>
        <p:spPr>
          <a:xfrm>
            <a:off x="-111070" y="-154779"/>
            <a:ext cx="12367646" cy="7049063"/>
          </a:xfrm>
          <a:prstGeom prst="rect">
            <a:avLst/>
          </a:prstGeom>
          <a:solidFill>
            <a:schemeClr val="tx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zh-CN" altLang="en-US" sz="1400" dirty="0">
                <a:solidFill>
                  <a:schemeClr val="tx1"/>
                </a:solidFill>
              </a:rPr>
              <a:t>     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xmlns="" id="{3E2AA9C9-608B-419A-B31C-DA9349D1E5B5}"/>
              </a:ext>
            </a:extLst>
          </p:cNvPr>
          <p:cNvSpPr txBox="1"/>
          <p:nvPr/>
        </p:nvSpPr>
        <p:spPr>
          <a:xfrm>
            <a:off x="721840" y="1298850"/>
            <a:ext cx="1476164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39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en-US" altLang="zh-CN" sz="23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xmlns="" id="{EC9E10A5-DE9A-4825-9F88-4FE160D250B2}"/>
              </a:ext>
            </a:extLst>
          </p:cNvPr>
          <p:cNvSpPr/>
          <p:nvPr/>
        </p:nvSpPr>
        <p:spPr>
          <a:xfrm>
            <a:off x="3763108" y="2218544"/>
            <a:ext cx="8562209" cy="205365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xmlns="" id="{31919B5C-E620-469B-ACEA-CF977FCC23BD}"/>
              </a:ext>
            </a:extLst>
          </p:cNvPr>
          <p:cNvSpPr txBox="1"/>
          <p:nvPr/>
        </p:nvSpPr>
        <p:spPr>
          <a:xfrm>
            <a:off x="4270273" y="3569620"/>
            <a:ext cx="14752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zh-CN" altLang="en-US" sz="2400" dirty="0" smtClean="0">
                <a:solidFill>
                  <a:schemeClr val="bg1"/>
                </a:solidFill>
                <a:latin typeface="Arial" panose="020B0604020202020204" pitchFamily="34" charset="0"/>
                <a:ea typeface="微软雅黑 Light" panose="020B0502040204020203" charset="-122"/>
                <a:cs typeface="Arial" panose="020B0604020202020204" pitchFamily="34" charset="0"/>
              </a:rPr>
              <a:t>课上</a:t>
            </a:r>
            <a:endParaRPr lang="en-US" altLang="zh-CN" sz="2400" dirty="0" smtClean="0">
              <a:solidFill>
                <a:schemeClr val="bg1"/>
              </a:solidFill>
              <a:latin typeface="Arial" panose="020B0604020202020204" pitchFamily="34" charset="0"/>
              <a:ea typeface="微软雅黑 Light" panose="020B0502040204020203" charset="-122"/>
              <a:cs typeface="Arial" panose="020B0604020202020204" pitchFamily="34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xmlns="" id="{76CE05F3-1BD6-4401-91D4-4F1C5C0F1962}"/>
              </a:ext>
            </a:extLst>
          </p:cNvPr>
          <p:cNvSpPr txBox="1"/>
          <p:nvPr/>
        </p:nvSpPr>
        <p:spPr>
          <a:xfrm>
            <a:off x="5706327" y="3569620"/>
            <a:ext cx="1690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zh-CN" altLang="en-US" sz="2400" dirty="0" smtClean="0">
                <a:solidFill>
                  <a:schemeClr val="bg1"/>
                </a:solidFill>
                <a:latin typeface="Arial" panose="020B0604020202020204" pitchFamily="34" charset="0"/>
                <a:ea typeface="微软雅黑 Light" panose="020B0502040204020203" charset="-122"/>
                <a:cs typeface="Arial" panose="020B0604020202020204" pitchFamily="34" charset="0"/>
              </a:rPr>
              <a:t>课前</a:t>
            </a:r>
            <a:endParaRPr lang="en-US" altLang="zh-CN" sz="2400" dirty="0">
              <a:solidFill>
                <a:schemeClr val="bg1"/>
              </a:solidFill>
              <a:latin typeface="Arial" panose="020B0604020202020204" pitchFamily="34" charset="0"/>
              <a:ea typeface="微软雅黑 Light" panose="020B0502040204020203" charset="-122"/>
              <a:cs typeface="Arial" panose="020B0604020202020204" pitchFamily="34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xmlns="" id="{500C5284-3871-4A51-AC16-86498D102681}"/>
              </a:ext>
            </a:extLst>
          </p:cNvPr>
          <p:cNvSpPr txBox="1"/>
          <p:nvPr/>
        </p:nvSpPr>
        <p:spPr>
          <a:xfrm>
            <a:off x="7129405" y="3569620"/>
            <a:ext cx="17829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zh-CN" altLang="en-US" sz="2400" dirty="0" smtClean="0">
                <a:solidFill>
                  <a:schemeClr val="bg1"/>
                </a:solidFill>
                <a:latin typeface="Arial" panose="020B0604020202020204" pitchFamily="34" charset="0"/>
                <a:ea typeface="微软雅黑 Light" panose="020B0502040204020203" charset="-122"/>
                <a:cs typeface="Arial" panose="020B0604020202020204" pitchFamily="34" charset="0"/>
              </a:rPr>
              <a:t>课后</a:t>
            </a:r>
            <a:endParaRPr lang="en-US" altLang="zh-CN" sz="2400" dirty="0" smtClean="0">
              <a:solidFill>
                <a:schemeClr val="bg1"/>
              </a:solidFill>
              <a:latin typeface="Arial" panose="020B0604020202020204" pitchFamily="34" charset="0"/>
              <a:ea typeface="微软雅黑 Light" panose="020B0502040204020203" charset="-122"/>
              <a:cs typeface="Arial" panose="020B0604020202020204" pitchFamily="34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xmlns="" id="{C8A0D160-CD26-4084-8F82-6CAE169AC9CB}"/>
              </a:ext>
            </a:extLst>
          </p:cNvPr>
          <p:cNvSpPr txBox="1"/>
          <p:nvPr/>
        </p:nvSpPr>
        <p:spPr>
          <a:xfrm>
            <a:off x="2469945" y="3569620"/>
            <a:ext cx="72327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</a:t>
            </a:r>
            <a:endParaRPr lang="en-US" altLang="zh-CN" sz="5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xmlns="" id="{2EAB845B-D329-4059-863E-DF8163026EA8}"/>
              </a:ext>
            </a:extLst>
          </p:cNvPr>
          <p:cNvSpPr/>
          <p:nvPr/>
        </p:nvSpPr>
        <p:spPr>
          <a:xfrm>
            <a:off x="2170327" y="4073952"/>
            <a:ext cx="202325" cy="20232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xmlns="" id="{04D920D4-CE64-4A3A-90F8-4510DEA1C109}"/>
              </a:ext>
            </a:extLst>
          </p:cNvPr>
          <p:cNvSpPr txBox="1"/>
          <p:nvPr/>
        </p:nvSpPr>
        <p:spPr>
          <a:xfrm>
            <a:off x="4270273" y="2543862"/>
            <a:ext cx="71751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操作：比想象的更简单</a:t>
            </a:r>
          </a:p>
        </p:txBody>
      </p:sp>
    </p:spTree>
    <p:extLst>
      <p:ext uri="{BB962C8B-B14F-4D97-AF65-F5344CB8AC3E}">
        <p14:creationId xmlns:p14="http://schemas.microsoft.com/office/powerpoint/2010/main" val="1783358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xmlns="" id="{EC0A36FB-7104-4F79-94F1-A32BFBD505C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426" b="13996"/>
          <a:stretch>
            <a:fillRect/>
          </a:stretch>
        </p:blipFill>
        <p:spPr>
          <a:xfrm>
            <a:off x="4986528" y="118533"/>
            <a:ext cx="7205472" cy="661103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xmlns="" id="{3B5F7B4C-C32A-479D-B971-1A61BC56FCC4}"/>
              </a:ext>
            </a:extLst>
          </p:cNvPr>
          <p:cNvSpPr txBox="1"/>
          <p:nvPr/>
        </p:nvSpPr>
        <p:spPr>
          <a:xfrm>
            <a:off x="510634" y="3936343"/>
            <a:ext cx="3368872" cy="1246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全部基于</a:t>
            </a: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PowerPoint</a:t>
            </a: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和微信</a:t>
            </a:r>
            <a:endParaRPr kumimoji="1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老师们最最熟悉的两个软件</a:t>
            </a:r>
            <a:endParaRPr kumimoji="1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xmlns="" id="{EFC288AF-80DA-44BE-806D-2AFD3F1C3F4E}"/>
              </a:ext>
            </a:extLst>
          </p:cNvPr>
          <p:cNvSpPr/>
          <p:nvPr/>
        </p:nvSpPr>
        <p:spPr>
          <a:xfrm>
            <a:off x="510634" y="5077754"/>
            <a:ext cx="4569368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25000"/>
              </a:lnSpc>
              <a:defRPr/>
            </a:pPr>
            <a:r>
              <a:rPr kumimoji="1" lang="zh-CN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课外推送视频、语音、课件到学生手机</a:t>
            </a:r>
            <a:endParaRPr kumimoji="1" lang="en-US" altLang="zh-CN" sz="2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lnSpc>
                <a:spcPct val="125000"/>
              </a:lnSpc>
              <a:defRPr/>
            </a:pPr>
            <a:r>
              <a:rPr kumimoji="1" lang="zh-CN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课上老师学生限时小测、实时沟通反馈</a:t>
            </a:r>
            <a:endParaRPr kumimoji="1" lang="en-US" altLang="zh-CN" sz="2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xmlns="" id="{36C79DB2-CD3E-4FA9-A2A9-9ED1D863BCFD}"/>
              </a:ext>
            </a:extLst>
          </p:cNvPr>
          <p:cNvSpPr/>
          <p:nvPr/>
        </p:nvSpPr>
        <p:spPr>
          <a:xfrm>
            <a:off x="510634" y="1149646"/>
            <a:ext cx="594569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0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设计</a:t>
            </a:r>
            <a:r>
              <a:rPr lang="zh-CN" altLang="en-US" sz="3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精巧</a:t>
            </a:r>
            <a:r>
              <a:rPr lang="zh-CN" altLang="en-US" sz="30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，易用免费</a:t>
            </a:r>
            <a:endParaRPr lang="en-US" altLang="zh-CN" sz="30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30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部署便捷师生</a:t>
            </a:r>
            <a:r>
              <a:rPr lang="zh-CN" altLang="en-US" sz="3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上手快</a:t>
            </a:r>
          </a:p>
        </p:txBody>
      </p:sp>
    </p:spTree>
    <p:extLst>
      <p:ext uri="{BB962C8B-B14F-4D97-AF65-F5344CB8AC3E}">
        <p14:creationId xmlns:p14="http://schemas.microsoft.com/office/powerpoint/2010/main" val="2311951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矩形 33"/>
          <p:cNvSpPr/>
          <p:nvPr/>
        </p:nvSpPr>
        <p:spPr>
          <a:xfrm>
            <a:off x="5796679" y="1216960"/>
            <a:ext cx="4203355" cy="4170882"/>
          </a:xfrm>
          <a:prstGeom prst="rect">
            <a:avLst/>
          </a:prstGeom>
          <a:noFill/>
          <a:ln w="1016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914400" y="2432584"/>
            <a:ext cx="4719978" cy="2629273"/>
          </a:xfrm>
          <a:prstGeom prst="rect">
            <a:avLst/>
          </a:prstGeom>
          <a:noFill/>
          <a:ln w="1016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xmlns="" id="{EFC288AF-80DA-44BE-806D-2AFD3F1C3F4E}"/>
              </a:ext>
            </a:extLst>
          </p:cNvPr>
          <p:cNvSpPr/>
          <p:nvPr/>
        </p:nvSpPr>
        <p:spPr>
          <a:xfrm>
            <a:off x="6344778" y="2432584"/>
            <a:ext cx="3114818" cy="8266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25000"/>
              </a:lnSpc>
              <a:defRPr/>
            </a:pPr>
            <a:r>
              <a:rPr kumimoji="1"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充分利用现有课件</a:t>
            </a:r>
            <a:r>
              <a:rPr kumimoji="1"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</a:p>
          <a:p>
            <a:pPr lvl="0" algn="ctr">
              <a:lnSpc>
                <a:spcPct val="125000"/>
              </a:lnSpc>
              <a:defRPr/>
            </a:pPr>
            <a:r>
              <a:rPr kumimoji="1"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一键添加习题模版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670087" y="3683150"/>
            <a:ext cx="11449004" cy="7485594"/>
          </a:xfrm>
          <a:prstGeom prst="rect">
            <a:avLst/>
          </a:prstGeom>
          <a:noFill/>
          <a:ln>
            <a:noFill/>
          </a:ln>
          <a:effectLst>
            <a:outerShdw blurRad="165100" sx="102000" sy="102000" algn="ctr" rotWithShape="0">
              <a:prstClr val="black">
                <a:alpha val="21000"/>
              </a:prstClr>
            </a:outerShdw>
          </a:effectLst>
        </p:spPr>
      </p:pic>
      <p:sp>
        <p:nvSpPr>
          <p:cNvPr id="6" name="矩形 5"/>
          <p:cNvSpPr/>
          <p:nvPr/>
        </p:nvSpPr>
        <p:spPr>
          <a:xfrm>
            <a:off x="4436034" y="4187133"/>
            <a:ext cx="1198344" cy="874724"/>
          </a:xfrm>
          <a:prstGeom prst="rect">
            <a:avLst/>
          </a:prstGeom>
          <a:noFill/>
          <a:ln w="12700" cap="flat" cmpd="sng" algn="ctr">
            <a:solidFill>
              <a:srgbClr val="427FDE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sz="615" kern="0">
              <a:solidFill>
                <a:srgbClr val="55595B"/>
              </a:solidFill>
              <a:ea typeface="幼圆" panose="02010509060101010101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657" y="2642935"/>
            <a:ext cx="1758829" cy="1629522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xmlns="" id="{EFC288AF-80DA-44BE-806D-2AFD3F1C3F4E}"/>
              </a:ext>
            </a:extLst>
          </p:cNvPr>
          <p:cNvSpPr/>
          <p:nvPr/>
        </p:nvSpPr>
        <p:spPr>
          <a:xfrm>
            <a:off x="2076787" y="2642935"/>
            <a:ext cx="2933652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25000"/>
              </a:lnSpc>
              <a:defRPr/>
            </a:pPr>
            <a:r>
              <a:rPr kumimoji="1"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开启雨课堂</a:t>
            </a:r>
            <a:r>
              <a:rPr kumimoji="1"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授课，</a:t>
            </a:r>
            <a:endParaRPr kumimoji="1" lang="en-US" altLang="zh-CN" sz="20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lnSpc>
                <a:spcPct val="125000"/>
              </a:lnSpc>
              <a:defRPr/>
            </a:pPr>
            <a:r>
              <a:rPr kumimoji="1"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平滑</a:t>
            </a:r>
            <a:r>
              <a:rPr kumimoji="1"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升级为智慧教室</a:t>
            </a:r>
            <a:endParaRPr kumimoji="1"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5796679" y="4177966"/>
            <a:ext cx="1681807" cy="881831"/>
          </a:xfrm>
          <a:prstGeom prst="rect">
            <a:avLst/>
          </a:prstGeom>
          <a:noFill/>
          <a:ln w="12700" cap="flat" cmpd="sng" algn="ctr">
            <a:solidFill>
              <a:srgbClr val="427FDE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sz="615" kern="0">
              <a:solidFill>
                <a:srgbClr val="55595B"/>
              </a:solidFill>
              <a:ea typeface="幼圆" panose="02010509060101010101" charset="-122"/>
            </a:endParaRPr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 rotWithShape="1">
          <a:blip r:embed="rId5"/>
          <a:srcRect r="2072"/>
          <a:stretch/>
        </p:blipFill>
        <p:spPr>
          <a:xfrm>
            <a:off x="6744828" y="633072"/>
            <a:ext cx="2314718" cy="162952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914400" y="633072"/>
            <a:ext cx="22206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b="1" dirty="0" smtClean="0">
                <a:solidFill>
                  <a:srgbClr val="0070C0"/>
                </a:solidFill>
              </a:rPr>
              <a:t>课上</a:t>
            </a:r>
            <a:endParaRPr kumimoji="1" lang="zh-CN" altLang="en-US" sz="32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0636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矩形 33"/>
          <p:cNvSpPr/>
          <p:nvPr/>
        </p:nvSpPr>
        <p:spPr>
          <a:xfrm>
            <a:off x="7737916" y="1981041"/>
            <a:ext cx="4203355" cy="3963900"/>
          </a:xfrm>
          <a:prstGeom prst="rect">
            <a:avLst/>
          </a:prstGeom>
          <a:noFill/>
          <a:ln w="1016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844111" y="1045030"/>
            <a:ext cx="4719978" cy="2916234"/>
          </a:xfrm>
          <a:prstGeom prst="rect">
            <a:avLst/>
          </a:prstGeom>
          <a:noFill/>
          <a:ln w="1016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xmlns="" id="{EFC288AF-80DA-44BE-806D-2AFD3F1C3F4E}"/>
              </a:ext>
            </a:extLst>
          </p:cNvPr>
          <p:cNvSpPr/>
          <p:nvPr/>
        </p:nvSpPr>
        <p:spPr>
          <a:xfrm>
            <a:off x="8314472" y="4802950"/>
            <a:ext cx="3114818" cy="124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25000"/>
              </a:lnSpc>
              <a:defRPr/>
            </a:pPr>
            <a:r>
              <a:rPr kumimoji="1"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教师手机端预览</a:t>
            </a:r>
          </a:p>
          <a:p>
            <a:pPr lvl="0" algn="ctr">
              <a:lnSpc>
                <a:spcPct val="125000"/>
              </a:lnSpc>
              <a:defRPr/>
            </a:pPr>
            <a:r>
              <a:rPr kumimoji="1"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发送给学生</a:t>
            </a:r>
          </a:p>
          <a:p>
            <a:pPr lvl="0" algn="ctr">
              <a:lnSpc>
                <a:spcPct val="125000"/>
              </a:lnSpc>
              <a:defRPr/>
            </a:pPr>
            <a:endParaRPr kumimoji="1" lang="zh-CN" altLang="en-US" sz="20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/>
          <a:srcRect l="17286" r="19277" b="46076"/>
          <a:stretch/>
        </p:blipFill>
        <p:spPr>
          <a:xfrm>
            <a:off x="26126" y="2860669"/>
            <a:ext cx="7262948" cy="4036520"/>
          </a:xfrm>
          <a:prstGeom prst="rect">
            <a:avLst/>
          </a:prstGeom>
          <a:noFill/>
          <a:ln>
            <a:noFill/>
          </a:ln>
          <a:effectLst>
            <a:outerShdw blurRad="165100" sx="102000" sy="102000" algn="ctr" rotWithShape="0">
              <a:prstClr val="black">
                <a:alpha val="21000"/>
              </a:prstClr>
            </a:outerShdw>
          </a:effectLst>
        </p:spPr>
      </p:pic>
      <p:sp>
        <p:nvSpPr>
          <p:cNvPr id="6" name="矩形 5"/>
          <p:cNvSpPr/>
          <p:nvPr/>
        </p:nvSpPr>
        <p:spPr>
          <a:xfrm>
            <a:off x="40734" y="3360795"/>
            <a:ext cx="1831570" cy="1193493"/>
          </a:xfrm>
          <a:prstGeom prst="rect">
            <a:avLst/>
          </a:prstGeom>
          <a:noFill/>
          <a:ln w="12700" cap="flat" cmpd="sng" algn="ctr">
            <a:solidFill>
              <a:srgbClr val="427FDE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sz="615" kern="0">
              <a:solidFill>
                <a:srgbClr val="55595B"/>
              </a:solidFill>
              <a:ea typeface="幼圆" panose="02010509060101010101" charset="-122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xmlns="" id="{EFC288AF-80DA-44BE-806D-2AFD3F1C3F4E}"/>
              </a:ext>
            </a:extLst>
          </p:cNvPr>
          <p:cNvSpPr/>
          <p:nvPr/>
        </p:nvSpPr>
        <p:spPr>
          <a:xfrm>
            <a:off x="1924556" y="1478945"/>
            <a:ext cx="2933652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25000"/>
              </a:lnSpc>
              <a:defRPr/>
            </a:pPr>
            <a:r>
              <a:rPr kumimoji="1"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制作预习课件</a:t>
            </a:r>
          </a:p>
          <a:p>
            <a:pPr lvl="0">
              <a:lnSpc>
                <a:spcPct val="125000"/>
              </a:lnSpc>
              <a:defRPr/>
            </a:pPr>
            <a:r>
              <a:rPr kumimoji="1"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插入习题视频</a:t>
            </a:r>
          </a:p>
          <a:p>
            <a:pPr lvl="0">
              <a:lnSpc>
                <a:spcPct val="125000"/>
              </a:lnSpc>
              <a:defRPr/>
            </a:pPr>
            <a:r>
              <a:rPr kumimoji="1"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上传同步至手机</a:t>
            </a:r>
          </a:p>
          <a:p>
            <a:pPr lvl="0">
              <a:lnSpc>
                <a:spcPct val="125000"/>
              </a:lnSpc>
              <a:defRPr/>
            </a:pPr>
            <a:endParaRPr kumimoji="1"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907345" y="3359652"/>
            <a:ext cx="5372072" cy="1178964"/>
          </a:xfrm>
          <a:prstGeom prst="rect">
            <a:avLst/>
          </a:prstGeom>
          <a:noFill/>
          <a:ln w="12700" cap="flat" cmpd="sng" algn="ctr">
            <a:solidFill>
              <a:srgbClr val="427FDE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sz="615" kern="0">
              <a:solidFill>
                <a:srgbClr val="55595B"/>
              </a:solidFill>
              <a:ea typeface="幼圆" panose="02010509060101010101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00" y="4578639"/>
            <a:ext cx="7305400" cy="2443988"/>
          </a:xfrm>
          <a:prstGeom prst="rect">
            <a:avLst/>
          </a:prstGeom>
        </p:spPr>
      </p:pic>
      <p:pic>
        <p:nvPicPr>
          <p:cNvPr id="15" name="图片 14" descr="图片包含 电子产品, 监视器, 陈列, 计算机&#10;&#10;已生成极高可信度的说明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94913" y="-2173914"/>
            <a:ext cx="3289362" cy="6678693"/>
          </a:xfrm>
          <a:prstGeom prst="rect">
            <a:avLst/>
          </a:prstGeom>
        </p:spPr>
      </p:pic>
      <p:pic>
        <p:nvPicPr>
          <p:cNvPr id="16" name="图片 15" descr="图片包含 屏幕截图&#10;&#10;已生成极高可信度的说明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31898" y="-1392987"/>
            <a:ext cx="2879967" cy="5116837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8524233" y="438000"/>
            <a:ext cx="2787632" cy="2801585"/>
          </a:xfrm>
          <a:prstGeom prst="rect">
            <a:avLst/>
          </a:prstGeom>
          <a:noFill/>
          <a:ln w="12700">
            <a:solidFill>
              <a:srgbClr val="427FDE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535" dirty="0"/>
          </a:p>
        </p:txBody>
      </p:sp>
      <p:sp>
        <p:nvSpPr>
          <p:cNvPr id="18" name="文本框 17"/>
          <p:cNvSpPr txBox="1"/>
          <p:nvPr/>
        </p:nvSpPr>
        <p:spPr>
          <a:xfrm>
            <a:off x="6382074" y="537281"/>
            <a:ext cx="22206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b="1" dirty="0" smtClean="0">
                <a:solidFill>
                  <a:srgbClr val="0070C0"/>
                </a:solidFill>
              </a:rPr>
              <a:t>课下</a:t>
            </a:r>
            <a:endParaRPr kumimoji="1" lang="zh-CN" altLang="en-US" sz="32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8454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-1013790" y="3836505"/>
            <a:ext cx="13994838" cy="2763078"/>
          </a:xfrm>
          <a:prstGeom prst="rect">
            <a:avLst/>
          </a:prstGeom>
          <a:noFill/>
          <a:ln w="508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2299" y="377685"/>
            <a:ext cx="3291068" cy="5775734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2350" y="357807"/>
            <a:ext cx="3291068" cy="5775734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5582025" y="5912196"/>
            <a:ext cx="5114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dirty="0">
                <a:solidFill>
                  <a:srgbClr val="3A413A"/>
                </a:solidFill>
                <a:latin typeface="Microsoft YaHei" charset="-122"/>
                <a:ea typeface="Microsoft YaHei" charset="-122"/>
                <a:cs typeface="Microsoft YaHei" charset="-122"/>
              </a:rPr>
              <a:t>课下自主学习任务包括作业详情、预科资料等</a:t>
            </a: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314" y="402556"/>
            <a:ext cx="3291068" cy="5775734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1337" y="1071816"/>
            <a:ext cx="2260172" cy="4034976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982090" y="5951953"/>
            <a:ext cx="3702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dirty="0">
                <a:solidFill>
                  <a:srgbClr val="3A413A"/>
                </a:solidFill>
                <a:latin typeface="Microsoft YaHei" charset="-122"/>
                <a:ea typeface="Microsoft YaHei" charset="-122"/>
                <a:cs typeface="Microsoft YaHei" charset="-122"/>
              </a:rPr>
              <a:t>学生端收到自主学习任务</a:t>
            </a:r>
          </a:p>
        </p:txBody>
      </p:sp>
    </p:spTree>
    <p:extLst>
      <p:ext uri="{BB962C8B-B14F-4D97-AF65-F5344CB8AC3E}">
        <p14:creationId xmlns:p14="http://schemas.microsoft.com/office/powerpoint/2010/main" val="1574122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1440" y="1"/>
            <a:ext cx="8290560" cy="6857999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xmlns="" id="{F0DF2F40-CFA8-4B63-AFBD-F80EF96462BE}"/>
              </a:ext>
            </a:extLst>
          </p:cNvPr>
          <p:cNvSpPr/>
          <p:nvPr/>
        </p:nvSpPr>
        <p:spPr>
          <a:xfrm>
            <a:off x="3908442" y="0"/>
            <a:ext cx="8283558" cy="6858000"/>
          </a:xfrm>
          <a:prstGeom prst="rect">
            <a:avLst/>
          </a:prstGeom>
          <a:solidFill>
            <a:srgbClr val="303530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内容占位符 5">
            <a:extLst>
              <a:ext uri="{FF2B5EF4-FFF2-40B4-BE49-F238E27FC236}">
                <a16:creationId xmlns:a16="http://schemas.microsoft.com/office/drawing/2014/main" xmlns="" id="{CB0DDEAF-2F19-4B25-9B33-8C4FFF11244A}"/>
              </a:ext>
            </a:extLst>
          </p:cNvPr>
          <p:cNvSpPr>
            <a:spLocks noGrp="1"/>
          </p:cNvSpPr>
          <p:nvPr/>
        </p:nvSpPr>
        <p:spPr>
          <a:xfrm>
            <a:off x="4451169" y="495300"/>
            <a:ext cx="6790871" cy="5867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50000"/>
              </a:lnSpc>
              <a:buFont typeface="Arial" charset="0"/>
              <a:buChar char="•"/>
            </a:pPr>
            <a:r>
              <a:rPr kumimoji="1"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用手机开设课程，让学生加入(0时间)</a:t>
            </a:r>
          </a:p>
          <a:p>
            <a:pPr>
              <a:lnSpc>
                <a:spcPct val="250000"/>
              </a:lnSpc>
              <a:buFont typeface="Arial" charset="0"/>
              <a:buChar char="•"/>
            </a:pPr>
            <a:r>
              <a:rPr kumimoji="1"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修改课堂授课课件(第1次30分钟/课件)</a:t>
            </a:r>
          </a:p>
          <a:p>
            <a:pPr>
              <a:lnSpc>
                <a:spcPct val="250000"/>
              </a:lnSpc>
              <a:buFont typeface="Arial" charset="0"/>
              <a:buChar char="•"/>
            </a:pPr>
            <a:r>
              <a:rPr kumimoji="1"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增加几道题（配合前面几页ppt，增加现学现卖的题）</a:t>
            </a:r>
          </a:p>
          <a:p>
            <a:pPr>
              <a:lnSpc>
                <a:spcPct val="250000"/>
              </a:lnSpc>
              <a:buFont typeface="Arial" charset="0"/>
              <a:buChar char="•"/>
            </a:pPr>
            <a:r>
              <a:rPr kumimoji="1"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删一些内容（课前/课后以推送的方式让学生在手机上看）</a:t>
            </a:r>
          </a:p>
          <a:p>
            <a:pPr>
              <a:lnSpc>
                <a:spcPct val="250000"/>
              </a:lnSpc>
              <a:buFont typeface="Arial" charset="0"/>
              <a:buChar char="•"/>
            </a:pPr>
            <a:r>
              <a:rPr kumimoji="1"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上课前启用雨课堂(0时间)</a:t>
            </a:r>
          </a:p>
          <a:p>
            <a:pPr>
              <a:lnSpc>
                <a:spcPct val="250000"/>
              </a:lnSpc>
              <a:buFont typeface="Arial" charset="0"/>
              <a:buChar char="•"/>
            </a:pPr>
            <a:r>
              <a:rPr kumimoji="1"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制作课前/课后课件(第1次30分钟/课件)</a:t>
            </a:r>
          </a:p>
        </p:txBody>
      </p:sp>
      <p:sp>
        <p:nvSpPr>
          <p:cNvPr id="3" name="标题 6">
            <a:extLst>
              <a:ext uri="{FF2B5EF4-FFF2-40B4-BE49-F238E27FC236}">
                <a16:creationId xmlns:a16="http://schemas.microsoft.com/office/drawing/2014/main" xmlns="" id="{51625C37-D397-454D-B554-E3526F4312D7}"/>
              </a:ext>
            </a:extLst>
          </p:cNvPr>
          <p:cNvSpPr>
            <a:spLocks noGrp="1"/>
          </p:cNvSpPr>
          <p:nvPr/>
        </p:nvSpPr>
        <p:spPr>
          <a:xfrm>
            <a:off x="498474" y="3135948"/>
            <a:ext cx="3049905" cy="5861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sz="3000" b="1" spc="500" dirty="0"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教师工作轻量级</a:t>
            </a:r>
          </a:p>
        </p:txBody>
      </p:sp>
    </p:spTree>
    <p:extLst>
      <p:ext uri="{BB962C8B-B14F-4D97-AF65-F5344CB8AC3E}">
        <p14:creationId xmlns:p14="http://schemas.microsoft.com/office/powerpoint/2010/main" val="3959783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椭圆 59"/>
          <p:cNvSpPr/>
          <p:nvPr/>
        </p:nvSpPr>
        <p:spPr>
          <a:xfrm>
            <a:off x="733668" y="2284930"/>
            <a:ext cx="2093472" cy="2067612"/>
          </a:xfrm>
          <a:prstGeom prst="ellipse">
            <a:avLst/>
          </a:prstGeom>
          <a:noFill/>
          <a:ln w="412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36" name="椭圆 35"/>
          <p:cNvSpPr/>
          <p:nvPr/>
        </p:nvSpPr>
        <p:spPr>
          <a:xfrm>
            <a:off x="9400078" y="2284930"/>
            <a:ext cx="2093472" cy="2067612"/>
          </a:xfrm>
          <a:prstGeom prst="ellipse">
            <a:avLst/>
          </a:prstGeom>
          <a:noFill/>
          <a:ln w="412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33" name="椭圆 32"/>
          <p:cNvSpPr/>
          <p:nvPr/>
        </p:nvSpPr>
        <p:spPr>
          <a:xfrm>
            <a:off x="3672247" y="2284930"/>
            <a:ext cx="2093472" cy="2067612"/>
          </a:xfrm>
          <a:prstGeom prst="ellipse">
            <a:avLst/>
          </a:prstGeom>
          <a:noFill/>
          <a:ln w="412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35" name="椭圆 34"/>
          <p:cNvSpPr/>
          <p:nvPr/>
        </p:nvSpPr>
        <p:spPr>
          <a:xfrm>
            <a:off x="6573241" y="2284930"/>
            <a:ext cx="2093472" cy="2067612"/>
          </a:xfrm>
          <a:prstGeom prst="ellipse">
            <a:avLst/>
          </a:prstGeom>
          <a:noFill/>
          <a:ln w="412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37" name="矩形 36"/>
          <p:cNvSpPr/>
          <p:nvPr/>
        </p:nvSpPr>
        <p:spPr>
          <a:xfrm>
            <a:off x="1113508" y="2944688"/>
            <a:ext cx="1333792" cy="76944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kumimoji="1" lang="en-US" altLang="zh-CN" sz="440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</a:t>
            </a:r>
            <a:endParaRPr lang="zh-CN" altLang="en-US" sz="44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64" name="矩形: 圆角 63"/>
          <p:cNvSpPr/>
          <p:nvPr/>
        </p:nvSpPr>
        <p:spPr>
          <a:xfrm>
            <a:off x="1129928" y="4097857"/>
            <a:ext cx="1300953" cy="513768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矩形 64"/>
          <p:cNvSpPr/>
          <p:nvPr/>
        </p:nvSpPr>
        <p:spPr>
          <a:xfrm>
            <a:off x="1136660" y="4088910"/>
            <a:ext cx="1287489" cy="553998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上线至今</a:t>
            </a:r>
          </a:p>
        </p:txBody>
      </p:sp>
      <p:sp>
        <p:nvSpPr>
          <p:cNvPr id="66" name="矩形 65"/>
          <p:cNvSpPr/>
          <p:nvPr/>
        </p:nvSpPr>
        <p:spPr>
          <a:xfrm>
            <a:off x="3822378" y="2944688"/>
            <a:ext cx="1793210" cy="76944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kumimoji="1" lang="en-US" altLang="zh-CN" sz="4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8</a:t>
            </a:r>
            <a:r>
              <a:rPr kumimoji="1" lang="zh-CN" altLang="en-US" sz="440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万</a:t>
            </a:r>
            <a:endParaRPr lang="zh-CN" altLang="en-US" sz="44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68" name="矩形: 圆角 67"/>
          <p:cNvSpPr/>
          <p:nvPr/>
        </p:nvSpPr>
        <p:spPr>
          <a:xfrm>
            <a:off x="4184427" y="4312060"/>
            <a:ext cx="1054529" cy="321903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矩形 68"/>
          <p:cNvSpPr/>
          <p:nvPr/>
        </p:nvSpPr>
        <p:spPr>
          <a:xfrm>
            <a:off x="6718475" y="2944688"/>
            <a:ext cx="1639715" cy="76944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kumimoji="1" lang="en-US" altLang="zh-CN" sz="4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80</a:t>
            </a:r>
            <a:r>
              <a:rPr kumimoji="1" lang="zh-CN" altLang="en-US" sz="440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万</a:t>
            </a:r>
            <a:endParaRPr lang="zh-CN" altLang="en-US" sz="44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71" name="矩形: 圆角 70"/>
          <p:cNvSpPr/>
          <p:nvPr/>
        </p:nvSpPr>
        <p:spPr>
          <a:xfrm>
            <a:off x="7022094" y="4289721"/>
            <a:ext cx="1054529" cy="321903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矩形 71"/>
          <p:cNvSpPr/>
          <p:nvPr/>
        </p:nvSpPr>
        <p:spPr>
          <a:xfrm>
            <a:off x="9486600" y="2944688"/>
            <a:ext cx="1757139" cy="76944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kumimoji="1" lang="en-US" altLang="zh-CN" sz="4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44</a:t>
            </a:r>
            <a:r>
              <a:rPr kumimoji="1" lang="zh-CN" altLang="en-US" sz="440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万</a:t>
            </a:r>
            <a:endParaRPr lang="zh-CN" altLang="en-US" sz="44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74" name="矩形: 圆角 73"/>
          <p:cNvSpPr/>
          <p:nvPr/>
        </p:nvSpPr>
        <p:spPr>
          <a:xfrm>
            <a:off x="9919550" y="4289721"/>
            <a:ext cx="1054529" cy="321903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矩形: 圆角 74"/>
          <p:cNvSpPr/>
          <p:nvPr/>
        </p:nvSpPr>
        <p:spPr>
          <a:xfrm>
            <a:off x="4068507" y="4028648"/>
            <a:ext cx="1300953" cy="513768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矩形 75"/>
          <p:cNvSpPr/>
          <p:nvPr/>
        </p:nvSpPr>
        <p:spPr>
          <a:xfrm>
            <a:off x="4101239" y="4090367"/>
            <a:ext cx="1235489" cy="553998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使用班级</a:t>
            </a:r>
          </a:p>
        </p:txBody>
      </p:sp>
      <p:sp>
        <p:nvSpPr>
          <p:cNvPr id="77" name="矩形: 圆角 76"/>
          <p:cNvSpPr/>
          <p:nvPr/>
        </p:nvSpPr>
        <p:spPr>
          <a:xfrm>
            <a:off x="6969501" y="4028648"/>
            <a:ext cx="1300953" cy="513768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矩形 77"/>
          <p:cNvSpPr/>
          <p:nvPr/>
        </p:nvSpPr>
        <p:spPr>
          <a:xfrm>
            <a:off x="6966747" y="4093021"/>
            <a:ext cx="1306461" cy="553998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累计注册</a:t>
            </a:r>
          </a:p>
        </p:txBody>
      </p:sp>
      <p:sp>
        <p:nvSpPr>
          <p:cNvPr id="79" name="矩形: 圆角 78"/>
          <p:cNvSpPr/>
          <p:nvPr/>
        </p:nvSpPr>
        <p:spPr>
          <a:xfrm>
            <a:off x="9796338" y="4049048"/>
            <a:ext cx="1300953" cy="513768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矩形 79"/>
          <p:cNvSpPr/>
          <p:nvPr/>
        </p:nvSpPr>
        <p:spPr>
          <a:xfrm>
            <a:off x="9400077" y="4009091"/>
            <a:ext cx="2093475" cy="54864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月活跃</a:t>
            </a:r>
          </a:p>
        </p:txBody>
      </p:sp>
      <p:sp>
        <p:nvSpPr>
          <p:cNvPr id="81" name="文本框 80"/>
          <p:cNvSpPr txBox="1"/>
          <p:nvPr/>
        </p:nvSpPr>
        <p:spPr>
          <a:xfrm>
            <a:off x="733669" y="4575141"/>
            <a:ext cx="2093472" cy="8460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根据一线教师反馈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2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进行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次更新迭代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20000"/>
              </a:lnSpc>
            </a:pP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2" name="文本框 81"/>
          <p:cNvSpPr txBox="1"/>
          <p:nvPr/>
        </p:nvSpPr>
        <p:spPr>
          <a:xfrm>
            <a:off x="6450756" y="4575141"/>
            <a:ext cx="2488170" cy="609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全球覆盖覆盖国家超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</a:t>
            </a:r>
          </a:p>
          <a:p>
            <a:pPr algn="ctr">
              <a:lnSpc>
                <a:spcPct val="120000"/>
              </a:lnSpc>
            </a:pP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累计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注册用户超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80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</a:t>
            </a:r>
          </a:p>
        </p:txBody>
      </p:sp>
      <p:sp>
        <p:nvSpPr>
          <p:cNvPr id="83" name="文本框 82"/>
          <p:cNvSpPr txBox="1"/>
          <p:nvPr/>
        </p:nvSpPr>
        <p:spPr>
          <a:xfrm>
            <a:off x="3359356" y="4611924"/>
            <a:ext cx="2609812" cy="5874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2016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日上线，</a:t>
            </a:r>
          </a:p>
          <a:p>
            <a:pPr algn="ctr">
              <a:lnSpc>
                <a:spcPct val="12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全球超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万个班级使用</a:t>
            </a:r>
          </a:p>
        </p:txBody>
      </p:sp>
      <p:sp>
        <p:nvSpPr>
          <p:cNvPr id="84" name="文本框 83"/>
          <p:cNvSpPr txBox="1"/>
          <p:nvPr/>
        </p:nvSpPr>
        <p:spPr>
          <a:xfrm>
            <a:off x="9407576" y="4597747"/>
            <a:ext cx="2078476" cy="5874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每月活跃用户数</a:t>
            </a:r>
          </a:p>
          <a:p>
            <a:pPr algn="ctr">
              <a:lnSpc>
                <a:spcPct val="120000"/>
              </a:lnSpc>
            </a:pPr>
            <a:r>
              <a:rPr 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平均超过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44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</a:t>
            </a:r>
          </a:p>
        </p:txBody>
      </p:sp>
      <p:pic>
        <p:nvPicPr>
          <p:cNvPr id="85" name="图片 84" descr="logo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5304" y="832613"/>
            <a:ext cx="2698922" cy="850858"/>
          </a:xfrm>
          <a:prstGeom prst="rect">
            <a:avLst/>
          </a:prstGeom>
        </p:spPr>
      </p:pic>
      <p:sp>
        <p:nvSpPr>
          <p:cNvPr id="86" name="文本框 85"/>
          <p:cNvSpPr txBox="1"/>
          <p:nvPr/>
        </p:nvSpPr>
        <p:spPr>
          <a:xfrm>
            <a:off x="4007485" y="5842371"/>
            <a:ext cx="4177030" cy="287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以上统计数据截止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2017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31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</a:t>
            </a:r>
          </a:p>
        </p:txBody>
      </p:sp>
      <p:sp>
        <p:nvSpPr>
          <p:cNvPr id="88" name="文本框 87"/>
          <p:cNvSpPr txBox="1"/>
          <p:nvPr/>
        </p:nvSpPr>
        <p:spPr>
          <a:xfrm>
            <a:off x="5047692" y="2635444"/>
            <a:ext cx="4659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0070C0"/>
                </a:solidFill>
              </a:rPr>
              <a:t>+</a:t>
            </a:r>
            <a:endParaRPr lang="zh-CN" altLang="en-US" sz="3600" dirty="0">
              <a:solidFill>
                <a:srgbClr val="0070C0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2006608" y="3185804"/>
            <a:ext cx="44114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20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年</a:t>
            </a:r>
            <a:endParaRPr lang="zh-CN" altLang="en-US" sz="2000" dirty="0">
              <a:solidFill>
                <a:srgbClr val="0070C0"/>
              </a:solidFill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8001660" y="2635444"/>
            <a:ext cx="4659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0070C0"/>
                </a:solidFill>
              </a:rPr>
              <a:t>+</a:t>
            </a:r>
            <a:endParaRPr lang="zh-CN" altLang="en-US" sz="3600" dirty="0">
              <a:solidFill>
                <a:srgbClr val="0070C0"/>
              </a:solidFill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10810956" y="2635444"/>
            <a:ext cx="4659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0070C0"/>
                </a:solidFill>
              </a:rPr>
              <a:t>+</a:t>
            </a:r>
            <a:endParaRPr lang="zh-CN" altLang="en-US" sz="3600" dirty="0">
              <a:solidFill>
                <a:srgbClr val="0070C0"/>
              </a:solidFill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5129168" y="3298792"/>
            <a:ext cx="44114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200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个</a:t>
            </a:r>
            <a:endParaRPr lang="zh-CN" altLang="en-US" sz="2000" dirty="0">
              <a:solidFill>
                <a:srgbClr val="0070C0"/>
              </a:solidFill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8095560" y="3298792"/>
            <a:ext cx="44114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200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人</a:t>
            </a:r>
            <a:endParaRPr lang="zh-CN" altLang="en-US" sz="2000" dirty="0">
              <a:solidFill>
                <a:srgbClr val="0070C0"/>
              </a:solidFill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10917279" y="3298792"/>
            <a:ext cx="44114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200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人</a:t>
            </a:r>
            <a:endParaRPr lang="zh-CN" altLang="en-US" sz="20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4120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39209"/>
          <a:stretch>
            <a:fillRect/>
          </a:stretch>
        </p:blipFill>
        <p:spPr>
          <a:xfrm>
            <a:off x="6743388" y="733078"/>
            <a:ext cx="5448612" cy="5737487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sp>
        <p:nvSpPr>
          <p:cNvPr id="14" name="矩形 13"/>
          <p:cNvSpPr/>
          <p:nvPr/>
        </p:nvSpPr>
        <p:spPr>
          <a:xfrm>
            <a:off x="300254" y="940421"/>
            <a:ext cx="1842744" cy="1962076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9600" dirty="0">
                <a:solidFill>
                  <a:schemeClr val="bg1">
                    <a:lumMod val="8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“</a:t>
            </a:r>
            <a:endParaRPr lang="zh-CN" altLang="en-US" sz="9600" dirty="0">
              <a:solidFill>
                <a:schemeClr val="bg1">
                  <a:lumMod val="85000"/>
                </a:scheme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2097686" y="4643752"/>
            <a:ext cx="482912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——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摘自</a:t>
            </a: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《教学信息化必须面向教改实际》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just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《光明日报》教育周刊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2016</a:t>
            </a: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26</a:t>
            </a: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日载文</a:t>
            </a:r>
          </a:p>
        </p:txBody>
      </p:sp>
      <p:sp>
        <p:nvSpPr>
          <p:cNvPr id="16" name="矩形 15"/>
          <p:cNvSpPr/>
          <p:nvPr/>
        </p:nvSpPr>
        <p:spPr>
          <a:xfrm>
            <a:off x="1017221" y="2199436"/>
            <a:ext cx="5512509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前不久清华大学宣布推出的智能教学工具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雨课堂，将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MOOC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、手机微信融为一体，</a:t>
            </a:r>
            <a:r>
              <a:rPr lang="zh-CN" altLang="en-US" sz="2000" dirty="0">
                <a:solidFill>
                  <a:srgbClr val="427FD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预示着我国高校教学信息化将进入一个新的发展阶段。</a:t>
            </a:r>
          </a:p>
        </p:txBody>
      </p:sp>
      <p:sp>
        <p:nvSpPr>
          <p:cNvPr id="17" name="矩形 16"/>
          <p:cNvSpPr/>
          <p:nvPr/>
        </p:nvSpPr>
        <p:spPr>
          <a:xfrm>
            <a:off x="6026419" y="3199953"/>
            <a:ext cx="1006621" cy="1962076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9600" dirty="0">
                <a:solidFill>
                  <a:schemeClr val="bg1">
                    <a:lumMod val="8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36852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1110343" y="4579099"/>
            <a:ext cx="7380514" cy="2115616"/>
          </a:xfrm>
          <a:prstGeom prst="rect">
            <a:avLst/>
          </a:prstGeom>
          <a:noFill/>
          <a:ln w="1016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331029" y="-415864"/>
            <a:ext cx="8391388" cy="3910178"/>
          </a:xfrm>
          <a:prstGeom prst="rect">
            <a:avLst/>
          </a:prstGeom>
          <a:noFill/>
          <a:ln w="1016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5" name="图片 4" descr="图片包含 人员, 室内, 男士, 墙壁&#10;&#10;已生成高可信度的说明">
            <a:extLst>
              <a:ext uri="{FF2B5EF4-FFF2-40B4-BE49-F238E27FC236}">
                <a16:creationId xmlns:a16="http://schemas.microsoft.com/office/drawing/2014/main" xmlns="" id="{43D0A141-6065-4FA4-9607-A31A67C3F1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390" y="195391"/>
            <a:ext cx="6127443" cy="3772452"/>
          </a:xfrm>
          <a:prstGeom prst="rect">
            <a:avLst/>
          </a:prstGeom>
        </p:spPr>
      </p:pic>
      <p:pic>
        <p:nvPicPr>
          <p:cNvPr id="7" name="图片 6" descr="图片包含 人员, 室内, 人物, 群组&#10;&#10;已生成极高可信度的说明">
            <a:extLst>
              <a:ext uri="{FF2B5EF4-FFF2-40B4-BE49-F238E27FC236}">
                <a16:creationId xmlns:a16="http://schemas.microsoft.com/office/drawing/2014/main" xmlns="" id="{C0CD2CB6-9530-4B5F-8872-1B31528AF33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66"/>
          <a:stretch/>
        </p:blipFill>
        <p:spPr>
          <a:xfrm>
            <a:off x="6727371" y="3657600"/>
            <a:ext cx="4995046" cy="2736196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xmlns="" id="{1FD037EF-558D-4CCE-AFAF-60188E3AF696}"/>
              </a:ext>
            </a:extLst>
          </p:cNvPr>
          <p:cNvSpPr/>
          <p:nvPr/>
        </p:nvSpPr>
        <p:spPr>
          <a:xfrm>
            <a:off x="1573548" y="4768974"/>
            <a:ext cx="493428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这堂课以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95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后大学生的话语方式和时尚现代的呈现手段，把线上线下的学习成果展示出来，让我听后深受感染、深受启发。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xmlns="" id="{E224D189-2126-4E8A-918A-7A20D6A86ACB}"/>
              </a:ext>
            </a:extLst>
          </p:cNvPr>
          <p:cNvSpPr/>
          <p:nvPr/>
        </p:nvSpPr>
        <p:spPr>
          <a:xfrm>
            <a:off x="6727371" y="393291"/>
            <a:ext cx="467538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基于学堂在线的雨课堂智能教学工具和混合式教学模式的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思政课</a:t>
            </a:r>
            <a:r>
              <a:rPr lang="en-US" altLang="zh-CN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   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xmlns="" id="{5AF084A8-F78D-4DB4-86DF-94A315E00CDA}"/>
              </a:ext>
            </a:extLst>
          </p:cNvPr>
          <p:cNvSpPr/>
          <p:nvPr/>
        </p:nvSpPr>
        <p:spPr>
          <a:xfrm>
            <a:off x="6742441" y="1573418"/>
            <a:ext cx="474536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雨课堂让手机从“低头的工具”变成了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“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抬头的利器</a:t>
            </a:r>
            <a:r>
              <a:rPr lang="en-US" altLang="zh-CN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”</a:t>
            </a:r>
          </a:p>
          <a:p>
            <a:pPr>
              <a:lnSpc>
                <a:spcPct val="150000"/>
              </a:lnSpc>
            </a:pP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                       </a:t>
            </a:r>
            <a:r>
              <a:rPr lang="en-US" altLang="zh-CN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——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 教育部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部长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陈宝生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20443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4000">
        <p14:reveal/>
      </p:transition>
    </mc:Choice>
    <mc:Fallback xmlns="">
      <p:transition spd="slow" advClick="0" advTm="4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banner.png">
            <a:extLst>
              <a:ext uri="{FF2B5EF4-FFF2-40B4-BE49-F238E27FC236}">
                <a16:creationId xmlns:a16="http://schemas.microsoft.com/office/drawing/2014/main" xmlns="" id="{BDC6C56D-E8C8-498A-AA24-0301C71DFBC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5" r="11653"/>
          <a:stretch>
            <a:fillRect/>
          </a:stretch>
        </p:blipFill>
        <p:spPr>
          <a:xfrm>
            <a:off x="-64576" y="-126808"/>
            <a:ext cx="12321152" cy="7021093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xmlns="" id="{B0B80182-C53B-4CDC-8860-8A80F7B5EA34}"/>
              </a:ext>
            </a:extLst>
          </p:cNvPr>
          <p:cNvSpPr/>
          <p:nvPr/>
        </p:nvSpPr>
        <p:spPr>
          <a:xfrm>
            <a:off x="-111070" y="-154779"/>
            <a:ext cx="12367646" cy="7049063"/>
          </a:xfrm>
          <a:prstGeom prst="rect">
            <a:avLst/>
          </a:prstGeom>
          <a:solidFill>
            <a:schemeClr val="tx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zh-CN" altLang="en-US" sz="1400" dirty="0">
                <a:solidFill>
                  <a:schemeClr val="tx1"/>
                </a:solidFill>
              </a:rPr>
              <a:t>     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xmlns="" id="{3E2AA9C9-608B-419A-B31C-DA9349D1E5B5}"/>
              </a:ext>
            </a:extLst>
          </p:cNvPr>
          <p:cNvSpPr txBox="1"/>
          <p:nvPr/>
        </p:nvSpPr>
        <p:spPr>
          <a:xfrm>
            <a:off x="721840" y="1298850"/>
            <a:ext cx="1476164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3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lang="en-US" altLang="zh-CN" sz="23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xmlns="" id="{EC9E10A5-DE9A-4825-9F88-4FE160D250B2}"/>
              </a:ext>
            </a:extLst>
          </p:cNvPr>
          <p:cNvSpPr/>
          <p:nvPr/>
        </p:nvSpPr>
        <p:spPr>
          <a:xfrm>
            <a:off x="3763108" y="2218544"/>
            <a:ext cx="8562209" cy="205365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xmlns="" id="{31919B5C-E620-469B-ACEA-CF977FCC23BD}"/>
              </a:ext>
            </a:extLst>
          </p:cNvPr>
          <p:cNvSpPr txBox="1"/>
          <p:nvPr/>
        </p:nvSpPr>
        <p:spPr>
          <a:xfrm>
            <a:off x="9738126" y="3569619"/>
            <a:ext cx="27903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zh-CN" altLang="en-US" sz="2400" dirty="0" smtClean="0">
                <a:solidFill>
                  <a:schemeClr val="bg1"/>
                </a:solidFill>
                <a:latin typeface="Arial" panose="020B0604020202020204" pitchFamily="34" charset="0"/>
                <a:ea typeface="微软雅黑 Light" panose="020B0502040204020203" charset="-122"/>
                <a:cs typeface="Arial" panose="020B0604020202020204" pitchFamily="34" charset="0"/>
              </a:rPr>
              <a:t>雨课堂专业版</a:t>
            </a:r>
            <a:endParaRPr lang="en-US" altLang="zh-CN" sz="2400" dirty="0" smtClean="0">
              <a:solidFill>
                <a:schemeClr val="bg1"/>
              </a:solidFill>
              <a:latin typeface="Arial" panose="020B0604020202020204" pitchFamily="34" charset="0"/>
              <a:ea typeface="微软雅黑 Light" panose="020B0502040204020203" charset="-122"/>
              <a:cs typeface="Arial" panose="020B0604020202020204" pitchFamily="34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xmlns="" id="{500C5284-3871-4A51-AC16-86498D102681}"/>
              </a:ext>
            </a:extLst>
          </p:cNvPr>
          <p:cNvSpPr txBox="1"/>
          <p:nvPr/>
        </p:nvSpPr>
        <p:spPr>
          <a:xfrm>
            <a:off x="7129404" y="3569620"/>
            <a:ext cx="25175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zh-CN" altLang="en-US" sz="2400" smtClean="0">
                <a:solidFill>
                  <a:schemeClr val="bg1"/>
                </a:solidFill>
                <a:latin typeface="Arial" panose="020B0604020202020204" pitchFamily="34" charset="0"/>
                <a:ea typeface="微软雅黑 Light" panose="020B0502040204020203" charset="-122"/>
                <a:cs typeface="Arial" panose="020B0604020202020204" pitchFamily="34" charset="0"/>
              </a:rPr>
              <a:t>智慧电类实验</a:t>
            </a:r>
            <a:endParaRPr lang="en-US" altLang="zh-CN" sz="2400" dirty="0" smtClean="0">
              <a:solidFill>
                <a:schemeClr val="bg1"/>
              </a:solidFill>
              <a:latin typeface="Arial" panose="020B0604020202020204" pitchFamily="34" charset="0"/>
              <a:ea typeface="微软雅黑 Light" panose="020B0502040204020203" charset="-122"/>
              <a:cs typeface="Arial" panose="020B0604020202020204" pitchFamily="34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xmlns="" id="{C8A0D160-CD26-4084-8F82-6CAE169AC9CB}"/>
              </a:ext>
            </a:extLst>
          </p:cNvPr>
          <p:cNvSpPr txBox="1"/>
          <p:nvPr/>
        </p:nvSpPr>
        <p:spPr>
          <a:xfrm>
            <a:off x="2469945" y="3569620"/>
            <a:ext cx="72327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</a:t>
            </a:r>
            <a:endParaRPr lang="en-US" altLang="zh-CN" sz="5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xmlns="" id="{2EAB845B-D329-4059-863E-DF8163026EA8}"/>
              </a:ext>
            </a:extLst>
          </p:cNvPr>
          <p:cNvSpPr/>
          <p:nvPr/>
        </p:nvSpPr>
        <p:spPr>
          <a:xfrm>
            <a:off x="2170327" y="4073952"/>
            <a:ext cx="202325" cy="20232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xmlns="" id="{04D920D4-CE64-4A3A-90F8-4510DEA1C109}"/>
              </a:ext>
            </a:extLst>
          </p:cNvPr>
          <p:cNvSpPr txBox="1"/>
          <p:nvPr/>
        </p:nvSpPr>
        <p:spPr>
          <a:xfrm>
            <a:off x="4270273" y="2543862"/>
            <a:ext cx="71751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更多</a:t>
            </a:r>
            <a:r>
              <a:rPr lang="zh-CN" altLang="en-US" sz="48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：</a:t>
            </a:r>
            <a:r>
              <a:rPr lang="zh-CN" altLang="en-US" sz="48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值得您期待</a:t>
            </a:r>
            <a:endParaRPr lang="zh-CN" altLang="en-US" sz="48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xmlns="" id="{500C5284-3871-4A51-AC16-86498D102681}"/>
              </a:ext>
            </a:extLst>
          </p:cNvPr>
          <p:cNvSpPr txBox="1"/>
          <p:nvPr/>
        </p:nvSpPr>
        <p:spPr>
          <a:xfrm>
            <a:off x="4086374" y="3584299"/>
            <a:ext cx="30430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zh-CN" altLang="en-US" sz="2400" dirty="0" smtClean="0">
                <a:solidFill>
                  <a:schemeClr val="bg1"/>
                </a:solidFill>
                <a:latin typeface="Arial" panose="020B0604020202020204" pitchFamily="34" charset="0"/>
                <a:ea typeface="微软雅黑 Light" panose="020B0502040204020203" charset="-122"/>
                <a:cs typeface="Arial" panose="020B0604020202020204" pitchFamily="34" charset="0"/>
              </a:rPr>
              <a:t>主观题</a:t>
            </a:r>
            <a:r>
              <a:rPr lang="zh-CN" altLang="en-US" sz="2400" smtClean="0">
                <a:solidFill>
                  <a:schemeClr val="bg1"/>
                </a:solidFill>
                <a:latin typeface="Arial" panose="020B0604020202020204" pitchFamily="34" charset="0"/>
                <a:ea typeface="微软雅黑 Light" panose="020B0502040204020203" charset="-122"/>
                <a:cs typeface="Arial" panose="020B0604020202020204" pitchFamily="34" charset="0"/>
              </a:rPr>
              <a:t>／习题导入</a:t>
            </a:r>
            <a:endParaRPr lang="en-US" altLang="zh-CN" sz="2400" dirty="0" smtClean="0">
              <a:solidFill>
                <a:schemeClr val="bg1"/>
              </a:solidFill>
              <a:latin typeface="Arial" panose="020B0604020202020204" pitchFamily="34" charset="0"/>
              <a:ea typeface="微软雅黑 Light" panose="020B0502040204020203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0108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13">
            <a:extLst>
              <a:ext uri="{FF2B5EF4-FFF2-40B4-BE49-F238E27FC236}">
                <a16:creationId xmlns:a16="http://schemas.microsoft.com/office/drawing/2014/main" xmlns="" id="{0A8183DD-5B93-42E8-A5CC-28AB171612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3000" y="1102175"/>
            <a:ext cx="4544172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600" b="1" dirty="0">
                <a:solidFill>
                  <a:srgbClr val="3A413A"/>
                </a:solidFill>
                <a:latin typeface="Microsoft YaHei" charset="-122"/>
                <a:ea typeface="Microsoft YaHei" charset="-122"/>
                <a:cs typeface="Microsoft YaHei" charset="-122"/>
                <a:sym typeface="华文细黑" panose="02010600040101010101" pitchFamily="2" charset="-122"/>
              </a:rPr>
              <a:t>高校为什么做慕课？</a:t>
            </a:r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xmlns="" id="{CEEA002A-C5F0-4ED0-BC57-7E01266B1A3B}"/>
              </a:ext>
            </a:extLst>
          </p:cNvPr>
          <p:cNvGrpSpPr/>
          <p:nvPr/>
        </p:nvGrpSpPr>
        <p:grpSpPr>
          <a:xfrm>
            <a:off x="6348019" y="1748506"/>
            <a:ext cx="7457440" cy="4276372"/>
            <a:chOff x="7073339" y="1626003"/>
            <a:chExt cx="6779491" cy="3887611"/>
          </a:xfrm>
          <a:effectLst>
            <a:reflection blurRad="6350" stA="52000" endA="300" endPos="35000" dir="5400000" sy="-100000" algn="bl" rotWithShape="0"/>
          </a:effectLst>
        </p:grpSpPr>
        <p:pic>
          <p:nvPicPr>
            <p:cNvPr id="24" name="图片 23">
              <a:extLst>
                <a:ext uri="{FF2B5EF4-FFF2-40B4-BE49-F238E27FC236}">
                  <a16:creationId xmlns:a16="http://schemas.microsoft.com/office/drawing/2014/main" xmlns="" id="{19F38E98-880C-453D-BED4-135F1778FB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6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165"/>
            <a:stretch>
              <a:fillRect/>
            </a:stretch>
          </p:blipFill>
          <p:spPr>
            <a:xfrm>
              <a:off x="7073339" y="1626003"/>
              <a:ext cx="6779491" cy="3887611"/>
            </a:xfrm>
            <a:prstGeom prst="rect">
              <a:avLst/>
            </a:prstGeom>
          </p:spPr>
        </p:pic>
        <p:sp>
          <p:nvSpPr>
            <p:cNvPr id="26" name="等腰三角形 71">
              <a:extLst>
                <a:ext uri="{FF2B5EF4-FFF2-40B4-BE49-F238E27FC236}">
                  <a16:creationId xmlns:a16="http://schemas.microsoft.com/office/drawing/2014/main" xmlns="" id="{BA0A5D3D-60F5-45CE-AE42-E36CAABF3B00}"/>
                </a:ext>
              </a:extLst>
            </p:cNvPr>
            <p:cNvSpPr/>
            <p:nvPr/>
          </p:nvSpPr>
          <p:spPr>
            <a:xfrm rot="10800000">
              <a:off x="10984940" y="2086025"/>
              <a:ext cx="1930400" cy="3075362"/>
            </a:xfrm>
            <a:custGeom>
              <a:avLst/>
              <a:gdLst>
                <a:gd name="connsiteX0" fmla="*/ 0 w 1955800"/>
                <a:gd name="connsiteY0" fmla="*/ 2837078 h 2837078"/>
                <a:gd name="connsiteX1" fmla="*/ 0 w 1955800"/>
                <a:gd name="connsiteY1" fmla="*/ 0 h 2837078"/>
                <a:gd name="connsiteX2" fmla="*/ 1955800 w 1955800"/>
                <a:gd name="connsiteY2" fmla="*/ 2837078 h 2837078"/>
                <a:gd name="connsiteX3" fmla="*/ 0 w 1955800"/>
                <a:gd name="connsiteY3" fmla="*/ 2837078 h 2837078"/>
                <a:gd name="connsiteX0-1" fmla="*/ 0 w 1892300"/>
                <a:gd name="connsiteY0-2" fmla="*/ 2837078 h 2849778"/>
                <a:gd name="connsiteX1-3" fmla="*/ 0 w 1892300"/>
                <a:gd name="connsiteY1-4" fmla="*/ 0 h 2849778"/>
                <a:gd name="connsiteX2-5" fmla="*/ 1892300 w 1892300"/>
                <a:gd name="connsiteY2-6" fmla="*/ 2849778 h 2849778"/>
                <a:gd name="connsiteX3-7" fmla="*/ 0 w 1892300"/>
                <a:gd name="connsiteY3-8" fmla="*/ 2837078 h 284977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892300" h="2849778">
                  <a:moveTo>
                    <a:pt x="0" y="2837078"/>
                  </a:moveTo>
                  <a:lnTo>
                    <a:pt x="0" y="0"/>
                  </a:lnTo>
                  <a:lnTo>
                    <a:pt x="1892300" y="2849778"/>
                  </a:lnTo>
                  <a:lnTo>
                    <a:pt x="0" y="2837078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alpha val="16000"/>
                  </a:schemeClr>
                </a:gs>
                <a:gs pos="65000">
                  <a:schemeClr val="bg1">
                    <a:alpha val="3000"/>
                  </a:schemeClr>
                </a:gs>
              </a:gsLst>
              <a:lin ang="14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7" name="文本框 4">
            <a:extLst>
              <a:ext uri="{FF2B5EF4-FFF2-40B4-BE49-F238E27FC236}">
                <a16:creationId xmlns:a16="http://schemas.microsoft.com/office/drawing/2014/main" xmlns="" id="{9D3C32B2-8C60-4F69-B725-F8050EFA4D4C}"/>
              </a:ext>
            </a:extLst>
          </p:cNvPr>
          <p:cNvSpPr txBox="1"/>
          <p:nvPr/>
        </p:nvSpPr>
        <p:spPr>
          <a:xfrm>
            <a:off x="563767" y="2079911"/>
            <a:ext cx="6098290" cy="193899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200000"/>
              </a:lnSpc>
              <a:buClrTx/>
              <a:buSzTx/>
              <a:buFont typeface="Arial" charset="0"/>
              <a:buChar char="•"/>
            </a:pPr>
            <a:r>
              <a:rPr lang="zh-CN" altLang="en-US" sz="2000" dirty="0"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扩大优质教育资源的辐射，实现学校</a:t>
            </a:r>
            <a:r>
              <a:rPr lang="zh-CN" altLang="en-US" sz="2000" dirty="0" smtClean="0"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的 </a:t>
            </a:r>
            <a:r>
              <a:rPr lang="zh-CN" altLang="en-US" sz="2000" b="1" dirty="0" smtClean="0">
                <a:solidFill>
                  <a:srgbClr val="0070C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社会</a:t>
            </a:r>
            <a:r>
              <a:rPr lang="zh-CN" altLang="en-US" sz="2000" b="1" dirty="0">
                <a:solidFill>
                  <a:srgbClr val="0070C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责任</a:t>
            </a:r>
            <a:endParaRPr lang="en-US" altLang="zh-CN" sz="2000" b="1" dirty="0">
              <a:solidFill>
                <a:srgbClr val="0070C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285750" indent="-285750">
              <a:lnSpc>
                <a:spcPct val="200000"/>
              </a:lnSpc>
              <a:buClrTx/>
              <a:buSzTx/>
              <a:buFont typeface="Arial" charset="0"/>
              <a:buChar char="•"/>
            </a:pPr>
            <a:r>
              <a:rPr lang="zh-CN" altLang="en-US" sz="2000" dirty="0"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占领优势学科教学研究的制高点，</a:t>
            </a:r>
            <a:r>
              <a:rPr lang="zh-CN" altLang="en-US" sz="2000" dirty="0" smtClean="0"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扩大 </a:t>
            </a:r>
            <a:r>
              <a:rPr lang="zh-CN" altLang="en-US" sz="2000" b="1" dirty="0" smtClean="0">
                <a:solidFill>
                  <a:srgbClr val="0070C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学术</a:t>
            </a:r>
            <a:r>
              <a:rPr lang="zh-CN" altLang="en-US" sz="2000" b="1" dirty="0">
                <a:solidFill>
                  <a:srgbClr val="0070C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影响</a:t>
            </a:r>
            <a:endParaRPr lang="en-US" altLang="zh-CN" sz="2000" b="1" dirty="0">
              <a:solidFill>
                <a:srgbClr val="0070C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285750" indent="-285750">
              <a:lnSpc>
                <a:spcPct val="200000"/>
              </a:lnSpc>
              <a:buClrTx/>
              <a:buSzTx/>
              <a:buFont typeface="Arial" charset="0"/>
              <a:buChar char="•"/>
            </a:pPr>
            <a:r>
              <a:rPr lang="zh-CN" altLang="en-US" sz="2000" dirty="0"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利用慕课在线教育优势，全面提升</a:t>
            </a:r>
            <a:r>
              <a:rPr lang="zh-CN" altLang="en-US" sz="2000" dirty="0" smtClean="0"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校内 </a:t>
            </a:r>
            <a:r>
              <a:rPr lang="zh-CN" altLang="en-US" sz="2000" b="1" dirty="0" smtClean="0">
                <a:solidFill>
                  <a:srgbClr val="0070C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教学</a:t>
            </a:r>
            <a:r>
              <a:rPr lang="zh-CN" altLang="en-US" sz="2000" b="1" dirty="0">
                <a:solidFill>
                  <a:srgbClr val="0070C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质量</a:t>
            </a:r>
            <a:endParaRPr lang="zh-CN" altLang="en-US" sz="2000" b="1" dirty="0">
              <a:solidFill>
                <a:srgbClr val="0070C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xmlns="" id="{ACBAD070-36EB-49A2-9AB9-8F239A81D029}"/>
              </a:ext>
            </a:extLst>
          </p:cNvPr>
          <p:cNvSpPr txBox="1"/>
          <p:nvPr/>
        </p:nvSpPr>
        <p:spPr>
          <a:xfrm>
            <a:off x="8028293" y="3438146"/>
            <a:ext cx="350769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dirty="0">
                <a:solidFill>
                  <a:schemeClr val="bg1"/>
                </a:solidFill>
                <a:latin typeface="+mn-ea"/>
              </a:rPr>
              <a:t>MOOC</a:t>
            </a:r>
            <a:endParaRPr lang="zh-CN" altLang="en-US" sz="60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70487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811780" y="1391426"/>
            <a:ext cx="9016637" cy="2115616"/>
          </a:xfrm>
          <a:prstGeom prst="rect">
            <a:avLst/>
          </a:prstGeom>
          <a:noFill/>
          <a:ln w="1016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/>
          <a:srcRect t="60898" b="3044"/>
          <a:stretch/>
        </p:blipFill>
        <p:spPr>
          <a:xfrm>
            <a:off x="0" y="0"/>
            <a:ext cx="9258300" cy="265067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7720" y="2358468"/>
            <a:ext cx="5080000" cy="5080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982980" y="4160520"/>
            <a:ext cx="555498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zh-CN" altLang="en-US" sz="2800" dirty="0" smtClean="0"/>
              <a:t>雨课堂＋迪芝伦 智慧实验</a:t>
            </a:r>
          </a:p>
          <a:p>
            <a:pPr algn="ctr">
              <a:lnSpc>
                <a:spcPct val="150000"/>
              </a:lnSpc>
            </a:pPr>
            <a:r>
              <a:rPr kumimoji="1" lang="zh-CN" altLang="en-US" sz="2800" dirty="0" smtClean="0"/>
              <a:t>实验全过程记录</a:t>
            </a:r>
            <a:endParaRPr kumimoji="1"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750421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468778" y="2029615"/>
            <a:ext cx="5049555" cy="662554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2800" b="1" dirty="0">
                <a:solidFill>
                  <a:srgbClr val="427FD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雨课堂专业版</a:t>
            </a:r>
            <a:endParaRPr lang="en-US" altLang="zh-CN" sz="2800" b="1" dirty="0">
              <a:solidFill>
                <a:srgbClr val="427FD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/>
          <a:srcRect l="6162" t="9660" r="7657" b="15911"/>
          <a:stretch>
            <a:fillRect/>
          </a:stretch>
        </p:blipFill>
        <p:spPr>
          <a:xfrm>
            <a:off x="296339" y="1637123"/>
            <a:ext cx="6048672" cy="3917891"/>
          </a:xfrm>
          <a:prstGeom prst="rect">
            <a:avLst/>
          </a:prstGeom>
        </p:spPr>
      </p:pic>
      <p:cxnSp>
        <p:nvCxnSpPr>
          <p:cNvPr id="6" name="直接连接符 11"/>
          <p:cNvCxnSpPr/>
          <p:nvPr/>
        </p:nvCxnSpPr>
        <p:spPr>
          <a:xfrm>
            <a:off x="7032343" y="3127017"/>
            <a:ext cx="4496363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13"/>
          <p:cNvCxnSpPr/>
          <p:nvPr/>
        </p:nvCxnSpPr>
        <p:spPr>
          <a:xfrm>
            <a:off x="7021970" y="5446518"/>
            <a:ext cx="4496363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7134229" y="3212023"/>
            <a:ext cx="4392488" cy="21488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04800" algn="just">
              <a:lnSpc>
                <a:spcPct val="150000"/>
              </a:lnSpc>
              <a:spcAft>
                <a:spcPts val="1200"/>
              </a:spcAft>
            </a:pPr>
            <a:r>
              <a:rPr lang="zh-CN" altLang="zh-CN" dirty="0">
                <a:solidFill>
                  <a:srgbClr val="0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针对不同层级的学校管理者，提供校级，院级和班级等</a:t>
            </a:r>
            <a:r>
              <a:rPr lang="zh-CN" altLang="zh-CN" dirty="0">
                <a:solidFill>
                  <a:srgbClr val="427FDE"/>
                </a:solidFill>
                <a:latin typeface="Microsoft YaHei" charset="-122"/>
                <a:ea typeface="Microsoft YaHei" charset="-122"/>
                <a:cs typeface="Microsoft YaHei" charset="-122"/>
              </a:rPr>
              <a:t>多维度教学数据实时展示和分析</a:t>
            </a:r>
            <a:r>
              <a:rPr lang="zh-CN" altLang="zh-CN" dirty="0">
                <a:solidFill>
                  <a:srgbClr val="0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，助力各</a:t>
            </a:r>
            <a:r>
              <a:rPr lang="zh-CN" altLang="zh-CN" dirty="0" smtClean="0">
                <a:solidFill>
                  <a:srgbClr val="0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高校</a:t>
            </a:r>
            <a:r>
              <a:rPr lang="zh-CN" altLang="en-US" dirty="0" smtClean="0">
                <a:solidFill>
                  <a:srgbClr val="0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及教师</a:t>
            </a:r>
            <a:r>
              <a:rPr lang="zh-CN" altLang="zh-CN" dirty="0" smtClean="0">
                <a:solidFill>
                  <a:srgbClr val="0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更加</a:t>
            </a:r>
            <a:r>
              <a:rPr lang="zh-CN" altLang="zh-CN" dirty="0">
                <a:solidFill>
                  <a:srgbClr val="427FDE"/>
                </a:solidFill>
                <a:latin typeface="Microsoft YaHei" charset="-122"/>
                <a:ea typeface="Microsoft YaHei" charset="-122"/>
                <a:cs typeface="Microsoft YaHei" charset="-122"/>
              </a:rPr>
              <a:t>宏观</a:t>
            </a:r>
            <a:r>
              <a:rPr lang="zh-CN" altLang="en-US" dirty="0">
                <a:solidFill>
                  <a:srgbClr val="427FDE"/>
                </a:solidFill>
                <a:latin typeface="Microsoft YaHei" charset="-122"/>
                <a:ea typeface="Microsoft YaHei" charset="-122"/>
                <a:cs typeface="Microsoft YaHei" charset="-122"/>
              </a:rPr>
              <a:t>、</a:t>
            </a:r>
            <a:r>
              <a:rPr lang="zh-CN" altLang="zh-CN" dirty="0">
                <a:solidFill>
                  <a:srgbClr val="427FDE"/>
                </a:solidFill>
                <a:latin typeface="Microsoft YaHei" charset="-122"/>
                <a:ea typeface="Microsoft YaHei" charset="-122"/>
                <a:cs typeface="Microsoft YaHei" charset="-122"/>
              </a:rPr>
              <a:t>科学</a:t>
            </a:r>
            <a:r>
              <a:rPr lang="zh-CN" altLang="en-US" dirty="0">
                <a:solidFill>
                  <a:srgbClr val="427FDE"/>
                </a:solidFill>
                <a:latin typeface="Microsoft YaHei" charset="-122"/>
                <a:ea typeface="Microsoft YaHei" charset="-122"/>
                <a:cs typeface="Microsoft YaHei" charset="-122"/>
              </a:rPr>
              <a:t>、</a:t>
            </a:r>
            <a:r>
              <a:rPr lang="zh-CN" altLang="zh-CN" dirty="0">
                <a:solidFill>
                  <a:srgbClr val="427FDE"/>
                </a:solidFill>
                <a:latin typeface="Microsoft YaHei" charset="-122"/>
                <a:ea typeface="Microsoft YaHei" charset="-122"/>
                <a:cs typeface="Microsoft YaHei" charset="-122"/>
              </a:rPr>
              <a:t>精准</a:t>
            </a:r>
            <a:r>
              <a:rPr lang="zh-CN" altLang="en-US" dirty="0">
                <a:solidFill>
                  <a:srgbClr val="0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地</a:t>
            </a:r>
            <a:r>
              <a:rPr lang="zh-CN" altLang="zh-CN" dirty="0">
                <a:solidFill>
                  <a:srgbClr val="0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了解教学全局，实现更加有效地教育教学改革。</a:t>
            </a:r>
            <a:endParaRPr lang="zh-CN" altLang="zh-CN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/>
          <a:srcRect l="15940" r="12193"/>
          <a:stretch>
            <a:fillRect/>
          </a:stretch>
        </p:blipFill>
        <p:spPr>
          <a:xfrm>
            <a:off x="1140186" y="2213690"/>
            <a:ext cx="4484745" cy="28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380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650651" y="2663124"/>
            <a:ext cx="477593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zh-CN" alt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连接课程数据孤岛，</a:t>
            </a:r>
          </a:p>
          <a:p>
            <a:pPr algn="ctr">
              <a:lnSpc>
                <a:spcPct val="150000"/>
              </a:lnSpc>
            </a:pPr>
            <a:r>
              <a:rPr kumimoji="1" lang="zh-CN" alt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全程跟踪人才培养质量</a:t>
            </a:r>
            <a:endParaRPr kumimoji="1" lang="en-US" altLang="zh-CN" sz="2400" dirty="0" smtClean="0">
              <a:solidFill>
                <a:schemeClr val="tx1">
                  <a:lumMod val="85000"/>
                  <a:lumOff val="15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ctr">
              <a:lnSpc>
                <a:spcPct val="150000"/>
              </a:lnSpc>
            </a:pPr>
            <a:r>
              <a:rPr kumimoji="1" lang="zh-CN" alt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掌握全校课堂细节，</a:t>
            </a:r>
          </a:p>
          <a:p>
            <a:pPr algn="ctr">
              <a:lnSpc>
                <a:spcPct val="150000"/>
              </a:lnSpc>
            </a:pPr>
            <a:r>
              <a:rPr kumimoji="1" lang="zh-CN" alt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综合提升教学管理效能</a:t>
            </a:r>
            <a:endParaRPr kumimoji="1"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275" y="485779"/>
            <a:ext cx="4366308" cy="37276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7772" y="2102893"/>
            <a:ext cx="4035382" cy="4414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253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banner.png">
            <a:extLst>
              <a:ext uri="{FF2B5EF4-FFF2-40B4-BE49-F238E27FC236}">
                <a16:creationId xmlns:a16="http://schemas.microsoft.com/office/drawing/2014/main" xmlns="" id="{BDC6C56D-E8C8-498A-AA24-0301C71DFBC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5" r="11653"/>
          <a:stretch>
            <a:fillRect/>
          </a:stretch>
        </p:blipFill>
        <p:spPr>
          <a:xfrm>
            <a:off x="-64576" y="-126808"/>
            <a:ext cx="12321152" cy="7021093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xmlns="" id="{B0B80182-C53B-4CDC-8860-8A80F7B5EA34}"/>
              </a:ext>
            </a:extLst>
          </p:cNvPr>
          <p:cNvSpPr/>
          <p:nvPr/>
        </p:nvSpPr>
        <p:spPr>
          <a:xfrm>
            <a:off x="-111070" y="-154779"/>
            <a:ext cx="12367646" cy="7049063"/>
          </a:xfrm>
          <a:prstGeom prst="rect">
            <a:avLst/>
          </a:prstGeom>
          <a:solidFill>
            <a:schemeClr val="tx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zh-CN" altLang="en-US" sz="1400" dirty="0">
                <a:solidFill>
                  <a:schemeClr val="tx1"/>
                </a:solidFill>
              </a:rPr>
              <a:t>      </a:t>
            </a:r>
          </a:p>
        </p:txBody>
      </p:sp>
      <p:cxnSp>
        <p:nvCxnSpPr>
          <p:cNvPr id="10" name="直线连接符 12">
            <a:extLst>
              <a:ext uri="{FF2B5EF4-FFF2-40B4-BE49-F238E27FC236}">
                <a16:creationId xmlns:a16="http://schemas.microsoft.com/office/drawing/2014/main" xmlns="" id="{DC623CF3-7128-46DE-93B8-3736B45C6320}"/>
              </a:ext>
            </a:extLst>
          </p:cNvPr>
          <p:cNvCxnSpPr/>
          <p:nvPr/>
        </p:nvCxnSpPr>
        <p:spPr>
          <a:xfrm flipV="1">
            <a:off x="1179746" y="2539694"/>
            <a:ext cx="321975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196696" y="1103466"/>
            <a:ext cx="36778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smtClean="0">
                <a:solidFill>
                  <a:schemeClr val="bg1">
                    <a:alpha val="91000"/>
                  </a:schemeClr>
                </a:solidFill>
                <a:latin typeface="+mn-ea"/>
              </a:rPr>
              <a:t>更多</a:t>
            </a:r>
            <a:endParaRPr lang="zh-CN" altLang="en-US" sz="6000" dirty="0">
              <a:solidFill>
                <a:schemeClr val="bg1">
                  <a:alpha val="91000"/>
                </a:schemeClr>
              </a:solidFill>
              <a:latin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117696" y="2920053"/>
            <a:ext cx="10289444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800" dirty="0" smtClean="0">
                <a:solidFill>
                  <a:schemeClr val="bg1"/>
                </a:solidFill>
              </a:rPr>
              <a:t>功能需求：自来一线教师，服务一线教学</a:t>
            </a:r>
          </a:p>
          <a:p>
            <a:pPr>
              <a:lnSpc>
                <a:spcPct val="150000"/>
              </a:lnSpc>
            </a:pPr>
            <a:r>
              <a:rPr kumimoji="1" lang="zh-CN" altLang="en-US" sz="2800" dirty="0">
                <a:solidFill>
                  <a:schemeClr val="bg1"/>
                </a:solidFill>
              </a:rPr>
              <a:t> </a:t>
            </a:r>
            <a:r>
              <a:rPr kumimoji="1" lang="zh-CN" altLang="en-US" sz="2800" dirty="0" smtClean="0">
                <a:solidFill>
                  <a:schemeClr val="bg1"/>
                </a:solidFill>
              </a:rPr>
              <a:t>                  弹幕的暂停回放，本地视频添加，支持</a:t>
            </a:r>
            <a:r>
              <a:rPr kumimoji="1" lang="en-US" altLang="zh-CN" sz="2800" dirty="0" err="1" smtClean="0">
                <a:solidFill>
                  <a:schemeClr val="bg1"/>
                </a:solidFill>
              </a:rPr>
              <a:t>wps</a:t>
            </a:r>
            <a:r>
              <a:rPr kumimoji="1" lang="zh-CN" altLang="en-US" sz="2800" dirty="0" smtClean="0">
                <a:solidFill>
                  <a:schemeClr val="bg1"/>
                </a:solidFill>
              </a:rPr>
              <a:t>等</a:t>
            </a:r>
            <a:endParaRPr kumimoji="1" lang="zh-CN" altLang="en-US" sz="2800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800" dirty="0" smtClean="0">
                <a:solidFill>
                  <a:schemeClr val="bg1"/>
                </a:solidFill>
              </a:rPr>
              <a:t>内置课程：精选优质课程，支撑翻转课堂</a:t>
            </a:r>
          </a:p>
          <a:p>
            <a:pPr>
              <a:lnSpc>
                <a:spcPct val="150000"/>
              </a:lnSpc>
            </a:pPr>
            <a:r>
              <a:rPr kumimoji="1" lang="en-US" altLang="zh-CN" sz="2800" dirty="0" smtClean="0">
                <a:solidFill>
                  <a:schemeClr val="bg1"/>
                </a:solidFill>
              </a:rPr>
              <a:t>……</a:t>
            </a:r>
            <a:endParaRPr kumimoji="1" lang="zh-CN" altLang="en-US" sz="2800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kumimoji="1" lang="zh-CN" alt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6541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banner.png">
            <a:extLst>
              <a:ext uri="{FF2B5EF4-FFF2-40B4-BE49-F238E27FC236}">
                <a16:creationId xmlns:a16="http://schemas.microsoft.com/office/drawing/2014/main" xmlns="" id="{BDC6C56D-E8C8-498A-AA24-0301C71DFBC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5" r="11653"/>
          <a:stretch>
            <a:fillRect/>
          </a:stretch>
        </p:blipFill>
        <p:spPr>
          <a:xfrm>
            <a:off x="-64576" y="-126808"/>
            <a:ext cx="12321152" cy="7021093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xmlns="" id="{B0B80182-C53B-4CDC-8860-8A80F7B5EA34}"/>
              </a:ext>
            </a:extLst>
          </p:cNvPr>
          <p:cNvSpPr/>
          <p:nvPr/>
        </p:nvSpPr>
        <p:spPr>
          <a:xfrm>
            <a:off x="-111070" y="-154779"/>
            <a:ext cx="12367646" cy="7049063"/>
          </a:xfrm>
          <a:prstGeom prst="rect">
            <a:avLst/>
          </a:prstGeom>
          <a:solidFill>
            <a:schemeClr val="tx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zh-CN" altLang="en-US" sz="1400" dirty="0">
                <a:solidFill>
                  <a:schemeClr val="tx1"/>
                </a:solidFill>
              </a:rPr>
              <a:t>      </a:t>
            </a:r>
          </a:p>
        </p:txBody>
      </p:sp>
      <p:cxnSp>
        <p:nvCxnSpPr>
          <p:cNvPr id="10" name="直线连接符 12">
            <a:extLst>
              <a:ext uri="{FF2B5EF4-FFF2-40B4-BE49-F238E27FC236}">
                <a16:creationId xmlns:a16="http://schemas.microsoft.com/office/drawing/2014/main" xmlns="" id="{DC623CF3-7128-46DE-93B8-3736B45C6320}"/>
              </a:ext>
            </a:extLst>
          </p:cNvPr>
          <p:cNvCxnSpPr/>
          <p:nvPr/>
        </p:nvCxnSpPr>
        <p:spPr>
          <a:xfrm flipV="1">
            <a:off x="1179746" y="2539694"/>
            <a:ext cx="321975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973936" y="953813"/>
            <a:ext cx="36778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dirty="0">
                <a:solidFill>
                  <a:schemeClr val="bg1">
                    <a:alpha val="91000"/>
                  </a:schemeClr>
                </a:solidFill>
                <a:latin typeface="+mn-ea"/>
              </a:rPr>
              <a:t>THANKS</a:t>
            </a:r>
            <a:endParaRPr lang="zh-CN" altLang="en-US" sz="7200" dirty="0">
              <a:solidFill>
                <a:schemeClr val="bg1">
                  <a:alpha val="91000"/>
                </a:schemeClr>
              </a:solidFill>
              <a:latin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049116" y="3011493"/>
            <a:ext cx="7968342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800" dirty="0" smtClean="0">
                <a:solidFill>
                  <a:schemeClr val="bg1"/>
                </a:solidFill>
              </a:rPr>
              <a:t>雨课堂</a:t>
            </a:r>
            <a:r>
              <a:rPr kumimoji="1" lang="zh-CN" altLang="en-US" sz="2800" dirty="0" smtClean="0">
                <a:solidFill>
                  <a:schemeClr val="bg1"/>
                </a:solidFill>
              </a:rPr>
              <a:t>联系</a:t>
            </a:r>
            <a:r>
              <a:rPr kumimoji="1" lang="zh-CN" altLang="en-US" sz="2800" dirty="0" smtClean="0">
                <a:solidFill>
                  <a:schemeClr val="bg1"/>
                </a:solidFill>
              </a:rPr>
              <a:t>方式：</a:t>
            </a:r>
          </a:p>
          <a:p>
            <a:pPr>
              <a:lnSpc>
                <a:spcPct val="150000"/>
              </a:lnSpc>
            </a:pPr>
            <a:r>
              <a:rPr kumimoji="1" lang="zh-CN" altLang="en-US" sz="2800" dirty="0" smtClean="0">
                <a:solidFill>
                  <a:schemeClr val="bg1"/>
                </a:solidFill>
              </a:rPr>
              <a:t>邮箱</a:t>
            </a:r>
            <a:r>
              <a:rPr kumimoji="1" lang="zh-CN" altLang="en-US" sz="2800" dirty="0" smtClean="0">
                <a:solidFill>
                  <a:schemeClr val="bg1"/>
                </a:solidFill>
              </a:rPr>
              <a:t>：</a:t>
            </a:r>
            <a:r>
              <a:rPr kumimoji="1" lang="en-US" altLang="zh-CN" sz="2800" dirty="0" err="1" smtClean="0">
                <a:solidFill>
                  <a:schemeClr val="bg1"/>
                </a:solidFill>
              </a:rPr>
              <a:t>yuketang</a:t>
            </a:r>
            <a:r>
              <a:rPr kumimoji="1" lang="en-US" altLang="zh-CN" sz="2800" dirty="0" err="1" smtClean="0">
                <a:solidFill>
                  <a:schemeClr val="bg1"/>
                </a:solidFill>
              </a:rPr>
              <a:t>@xuetangx.com</a:t>
            </a:r>
            <a:endParaRPr kumimoji="1" lang="zh-CN" altLang="en-US" sz="2800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800" dirty="0" smtClean="0">
                <a:solidFill>
                  <a:schemeClr val="bg1"/>
                </a:solidFill>
              </a:rPr>
              <a:t>电话</a:t>
            </a:r>
            <a:r>
              <a:rPr kumimoji="1" lang="zh-CN" altLang="en-US" sz="2800" dirty="0" smtClean="0">
                <a:solidFill>
                  <a:schemeClr val="bg1"/>
                </a:solidFill>
              </a:rPr>
              <a:t>：</a:t>
            </a:r>
            <a:r>
              <a:rPr kumimoji="1" lang="en-US" altLang="zh-CN" sz="2800" dirty="0" smtClean="0">
                <a:solidFill>
                  <a:schemeClr val="bg1"/>
                </a:solidFill>
              </a:rPr>
              <a:t>010-82152560</a:t>
            </a:r>
            <a:endParaRPr kumimoji="1" lang="zh-CN" altLang="en-US" sz="2800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800" dirty="0" smtClean="0">
                <a:solidFill>
                  <a:schemeClr val="bg1"/>
                </a:solidFill>
              </a:rPr>
              <a:t>雨课堂交流三群：</a:t>
            </a:r>
            <a:r>
              <a:rPr kumimoji="1" lang="en-US" altLang="zh-CN" sz="2800" dirty="0" smtClean="0">
                <a:solidFill>
                  <a:schemeClr val="bg1"/>
                </a:solidFill>
              </a:rPr>
              <a:t>487470016</a:t>
            </a:r>
            <a:endParaRPr kumimoji="1" lang="zh-CN" altLang="en-US" sz="2800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kumimoji="1" lang="zh-CN" alt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8237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室内, 餐桌&#10;&#10;已生成极高可信度的说明">
            <a:extLst>
              <a:ext uri="{FF2B5EF4-FFF2-40B4-BE49-F238E27FC236}">
                <a16:creationId xmlns:a16="http://schemas.microsoft.com/office/drawing/2014/main" xmlns="" id="{661FCBFB-0979-4117-B5A9-4D949E3DCD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807"/>
          <a:stretch/>
        </p:blipFill>
        <p:spPr>
          <a:xfrm>
            <a:off x="0" y="0"/>
            <a:ext cx="12190719" cy="6858000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xmlns="" id="{96691ECF-49EC-4099-9D16-3AC70D9A7DD6}"/>
              </a:ext>
            </a:extLst>
          </p:cNvPr>
          <p:cNvSpPr/>
          <p:nvPr/>
        </p:nvSpPr>
        <p:spPr>
          <a:xfrm>
            <a:off x="8061960" y="0"/>
            <a:ext cx="4203091" cy="6858000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xmlns="" id="{5C0CFCA6-3D7A-46DC-9EEF-78788255BE62}"/>
              </a:ext>
            </a:extLst>
          </p:cNvPr>
          <p:cNvSpPr txBox="1"/>
          <p:nvPr/>
        </p:nvSpPr>
        <p:spPr>
          <a:xfrm>
            <a:off x="8370790" y="1904952"/>
            <a:ext cx="4418928" cy="324370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8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传统课堂</a:t>
            </a:r>
            <a:endParaRPr kumimoji="1" lang="en-US" altLang="zh-CN" sz="2800" b="1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8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言传身教，动手实践，</a:t>
            </a:r>
            <a:endParaRPr kumimoji="1" lang="en-US" altLang="zh-CN" sz="28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8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深度思考，互动激辩，</a:t>
            </a:r>
            <a:endParaRPr kumimoji="1" lang="en-US" altLang="zh-CN" sz="28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8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实时交流，价值塑造，</a:t>
            </a:r>
            <a:endParaRPr kumimoji="1" lang="en-US" altLang="zh-CN" sz="28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en-US" altLang="zh-CN" sz="28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……</a:t>
            </a:r>
            <a:endParaRPr kumimoji="1" lang="zh-CN" altLang="en-US" sz="28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4354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4000">
        <p14:reveal/>
      </p:transition>
    </mc:Choice>
    <mc:Fallback xmlns="">
      <p:transition spd="slow" advClick="0" advTm="4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" y="798616"/>
            <a:ext cx="12192000" cy="52607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xmlns="" id="{1D002B21-4056-4F98-86CF-7D2761730E39}"/>
              </a:ext>
            </a:extLst>
          </p:cNvPr>
          <p:cNvSpPr/>
          <p:nvPr/>
        </p:nvSpPr>
        <p:spPr>
          <a:xfrm>
            <a:off x="1191640" y="1166843"/>
            <a:ext cx="9808721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799465" algn="just">
              <a:lnSpc>
                <a:spcPct val="150000"/>
              </a:lnSpc>
            </a:pP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将面对面学习和网上学习的精华结合在一起，</a:t>
            </a:r>
            <a:r>
              <a:rPr lang="zh-CN" altLang="en-US" sz="3200" dirty="0">
                <a:solidFill>
                  <a:srgbClr val="3382C5"/>
                </a:solidFill>
                <a:latin typeface="Microsoft YaHei" charset="-122"/>
                <a:ea typeface="Microsoft YaHei" charset="-122"/>
                <a:cs typeface="Microsoft YaHei" charset="-122"/>
              </a:rPr>
              <a:t>“</a:t>
            </a:r>
            <a:r>
              <a:rPr lang="zh-CN" altLang="en-US" sz="3200" b="1" dirty="0">
                <a:solidFill>
                  <a:srgbClr val="3382C5"/>
                </a:solidFill>
                <a:latin typeface="Microsoft YaHei" charset="-122"/>
                <a:ea typeface="Microsoft YaHei" charset="-122"/>
                <a:cs typeface="Microsoft YaHei" charset="-122"/>
              </a:rPr>
              <a:t>获取两个世界最好的部分”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。科学技术能够更好地改进学习的形式，课堂时间因而相应缩短，从而用于更好地加强面对面的互动</a:t>
            </a:r>
            <a:r>
              <a:rPr lang="zh-CN" altLang="en-US" sz="3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。</a:t>
            </a:r>
            <a:endParaRPr lang="en-US" altLang="zh-CN" sz="3200" dirty="0" smtClean="0">
              <a:solidFill>
                <a:schemeClr val="tx1">
                  <a:lumMod val="85000"/>
                  <a:lumOff val="15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indent="799465" algn="just">
              <a:lnSpc>
                <a:spcPct val="150000"/>
              </a:lnSpc>
            </a:pPr>
            <a:endParaRPr lang="en-US" altLang="zh-CN" sz="3200" dirty="0" smtClean="0">
              <a:solidFill>
                <a:schemeClr val="tx1">
                  <a:lumMod val="85000"/>
                  <a:lumOff val="15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indent="799465" algn="just">
              <a:lnSpc>
                <a:spcPct val="150000"/>
              </a:lnSpc>
            </a:pPr>
            <a:r>
              <a:rPr lang="zh-CN" altLang="en-US" sz="3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                         </a:t>
            </a:r>
            <a:r>
              <a:rPr lang="en-US" altLang="zh-CN" sz="3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——  </a:t>
            </a:r>
            <a:r>
              <a:rPr lang="zh-CN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康奈尔大学 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教学促进中心</a:t>
            </a:r>
          </a:p>
        </p:txBody>
      </p:sp>
    </p:spTree>
    <p:extLst>
      <p:ext uri="{BB962C8B-B14F-4D97-AF65-F5344CB8AC3E}">
        <p14:creationId xmlns:p14="http://schemas.microsoft.com/office/powerpoint/2010/main" val="764054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图片包含 书籍, 堆叠, 室内, 就坐&#10;&#10;已生成高可信度的说明">
            <a:extLst>
              <a:ext uri="{FF2B5EF4-FFF2-40B4-BE49-F238E27FC236}">
                <a16:creationId xmlns:a16="http://schemas.microsoft.com/office/drawing/2014/main" xmlns="" id="{D6D400CE-14D4-4E93-918F-7A7C9A5E176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75" r="50080" b="21384"/>
          <a:stretch/>
        </p:blipFill>
        <p:spPr>
          <a:xfrm>
            <a:off x="0" y="0"/>
            <a:ext cx="4748981" cy="6858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xmlns="" id="{D0E5E883-12BB-43DF-A9F6-9465C6CABEAE}"/>
              </a:ext>
            </a:extLst>
          </p:cNvPr>
          <p:cNvSpPr/>
          <p:nvPr/>
        </p:nvSpPr>
        <p:spPr>
          <a:xfrm>
            <a:off x="0" y="0"/>
            <a:ext cx="4748981" cy="6858000"/>
          </a:xfrm>
          <a:prstGeom prst="rect">
            <a:avLst/>
          </a:prstGeom>
          <a:solidFill>
            <a:srgbClr val="303530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xmlns="" id="{2E1F16DD-DDC7-42AB-9E51-1419E3FD1EA2}"/>
              </a:ext>
            </a:extLst>
          </p:cNvPr>
          <p:cNvSpPr txBox="1"/>
          <p:nvPr/>
        </p:nvSpPr>
        <p:spPr>
          <a:xfrm>
            <a:off x="689428" y="758595"/>
            <a:ext cx="3098800" cy="20128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b="1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传统课堂</a:t>
            </a:r>
            <a:endParaRPr lang="en-US" altLang="zh-CN" sz="3200" b="1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3200" b="1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vs.</a:t>
            </a:r>
          </a:p>
          <a:p>
            <a:pPr>
              <a:lnSpc>
                <a:spcPct val="130000"/>
              </a:lnSpc>
            </a:pPr>
            <a:r>
              <a:rPr lang="zh-CN" altLang="en-US" sz="3200" b="1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混合式教学</a:t>
            </a:r>
            <a:endParaRPr lang="en-US" altLang="zh-CN" sz="3200" b="1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xmlns="" id="{F9CBDA28-CC74-4D48-B8CC-5BD919CACDD7}"/>
              </a:ext>
            </a:extLst>
          </p:cNvPr>
          <p:cNvSpPr txBox="1">
            <a:spLocks/>
          </p:cNvSpPr>
          <p:nvPr/>
        </p:nvSpPr>
        <p:spPr>
          <a:xfrm>
            <a:off x="5231740" y="588728"/>
            <a:ext cx="5094515" cy="8556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342900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None/>
              <a:defRPr/>
            </a:pPr>
            <a:r>
              <a:rPr lang="en-US" altLang="zh-CN" sz="2800" b="1" dirty="0">
                <a:solidFill>
                  <a:srgbClr val="3382C5"/>
                </a:solidFill>
                <a:latin typeface="微软雅黑" panose="020B0503020204020204" charset="-122"/>
                <a:cs typeface="+mn-cs"/>
              </a:rPr>
              <a:t>《</a:t>
            </a:r>
            <a:r>
              <a:rPr lang="zh-CN" altLang="en-US" sz="2800" b="1" dirty="0">
                <a:solidFill>
                  <a:srgbClr val="3382C5"/>
                </a:solidFill>
                <a:latin typeface="微软雅黑" panose="020B0503020204020204" charset="-122"/>
                <a:cs typeface="+mn-cs"/>
              </a:rPr>
              <a:t>电路原理</a:t>
            </a:r>
            <a:r>
              <a:rPr lang="en-US" altLang="zh-CN" sz="2800" b="1" dirty="0">
                <a:solidFill>
                  <a:srgbClr val="3382C5"/>
                </a:solidFill>
                <a:latin typeface="微软雅黑" panose="020B0503020204020204" charset="-122"/>
                <a:cs typeface="+mn-cs"/>
              </a:rPr>
              <a:t>》</a:t>
            </a:r>
            <a:r>
              <a:rPr lang="zh-CN" altLang="en-US" sz="2800" b="1" dirty="0">
                <a:solidFill>
                  <a:srgbClr val="3382C5"/>
                </a:solidFill>
                <a:latin typeface="微软雅黑" panose="020B0503020204020204" charset="-122"/>
                <a:cs typeface="+mn-cs"/>
              </a:rPr>
              <a:t>历次考试成绩对比</a:t>
            </a:r>
          </a:p>
        </p:txBody>
      </p:sp>
      <p:sp>
        <p:nvSpPr>
          <p:cNvPr id="7" name="TextBox 14">
            <a:extLst>
              <a:ext uri="{FF2B5EF4-FFF2-40B4-BE49-F238E27FC236}">
                <a16:creationId xmlns:a16="http://schemas.microsoft.com/office/drawing/2014/main" xmlns="" id="{A80C11CB-F163-454D-9B9D-0F1873DD08E7}"/>
              </a:ext>
            </a:extLst>
          </p:cNvPr>
          <p:cNvSpPr txBox="1"/>
          <p:nvPr/>
        </p:nvSpPr>
        <p:spPr>
          <a:xfrm>
            <a:off x="8815204" y="6116310"/>
            <a:ext cx="3236784" cy="3077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anchor="ctr">
            <a:spAutoFit/>
          </a:bodyPr>
          <a:lstStyle/>
          <a:p>
            <a:pPr>
              <a:defRPr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清华大学电机系于歆杰副教授提供数据</a:t>
            </a:r>
          </a:p>
        </p:txBody>
      </p:sp>
      <p:graphicFrame>
        <p:nvGraphicFramePr>
          <p:cNvPr id="8" name="图表 7">
            <a:extLst>
              <a:ext uri="{FF2B5EF4-FFF2-40B4-BE49-F238E27FC236}">
                <a16:creationId xmlns:a16="http://schemas.microsoft.com/office/drawing/2014/main" xmlns="" id="{2A185E23-40FC-4322-941C-C45A7A8DE66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08458938"/>
              </p:ext>
            </p:extLst>
          </p:nvPr>
        </p:nvGraphicFramePr>
        <p:xfrm>
          <a:off x="5438409" y="1765024"/>
          <a:ext cx="6753591" cy="41845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9" name="矩形 8">
            <a:extLst>
              <a:ext uri="{FF2B5EF4-FFF2-40B4-BE49-F238E27FC236}">
                <a16:creationId xmlns:a16="http://schemas.microsoft.com/office/drawing/2014/main" xmlns="" id="{07D58D52-7C62-4351-8B1B-C40A4C81A87C}"/>
              </a:ext>
            </a:extLst>
          </p:cNvPr>
          <p:cNvSpPr/>
          <p:nvPr/>
        </p:nvSpPr>
        <p:spPr>
          <a:xfrm>
            <a:off x="291737" y="3886070"/>
            <a:ext cx="4233093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sz="20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向“以学生为中心的教与学”转变</a:t>
            </a:r>
            <a:endParaRPr lang="en-US" altLang="zh-CN" sz="20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342900" lvl="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sz="20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培养学生在线学习能力</a:t>
            </a:r>
            <a:endParaRPr lang="en-US" altLang="zh-CN" sz="20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342900" lvl="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sz="20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应对互联网</a:t>
            </a:r>
            <a:r>
              <a:rPr lang="en-US" altLang="zh-CN" sz="20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+</a:t>
            </a:r>
            <a:r>
              <a:rPr lang="zh-CN" altLang="en-US" sz="20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时代挑战</a:t>
            </a:r>
            <a:endParaRPr lang="en-US" altLang="zh-CN" sz="20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03912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xmlns="" id="{B9BB81B8-98C2-4E0A-BF6A-791018FB071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rcRect l="15936" r="21895"/>
          <a:stretch/>
        </p:blipFill>
        <p:spPr>
          <a:xfrm rot="579722">
            <a:off x="-438527" y="1206899"/>
            <a:ext cx="4585250" cy="6421676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  <a:effectLst>
            <a:outerShdw blurRad="177800" dist="38100" dir="2700000" sx="101000" sy="101000" algn="tl" rotWithShape="0">
              <a:prstClr val="black">
                <a:alpha val="29000"/>
              </a:prstClr>
            </a:outerShdw>
          </a:effectLst>
        </p:spPr>
      </p:pic>
      <p:sp>
        <p:nvSpPr>
          <p:cNvPr id="39" name="标题 2">
            <a:extLst>
              <a:ext uri="{FF2B5EF4-FFF2-40B4-BE49-F238E27FC236}">
                <a16:creationId xmlns:a16="http://schemas.microsoft.com/office/drawing/2014/main" xmlns="" id="{FA62B2E1-1AF3-43F2-ADF0-9E340C4564AB}"/>
              </a:ext>
            </a:extLst>
          </p:cNvPr>
          <p:cNvSpPr txBox="1">
            <a:spLocks/>
          </p:cNvSpPr>
          <p:nvPr/>
        </p:nvSpPr>
        <p:spPr>
          <a:xfrm>
            <a:off x="10517602" y="4021763"/>
            <a:ext cx="1177477" cy="125280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>
              <a:lnSpc>
                <a:spcPct val="125000"/>
              </a:lnSpc>
            </a:pPr>
            <a:r>
              <a:rPr lang="zh-CN" altLang="en-US" sz="12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截至</a:t>
            </a:r>
            <a:r>
              <a:rPr lang="en-US" altLang="zh-CN" sz="12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2016</a:t>
            </a:r>
            <a:r>
              <a:rPr lang="zh-CN" altLang="en-US" sz="12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年秋季</a:t>
            </a:r>
            <a:r>
              <a:rPr lang="en-US" altLang="zh-CN" sz="1600" b="1" dirty="0">
                <a:solidFill>
                  <a:srgbClr val="0070C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327</a:t>
            </a:r>
            <a:r>
              <a:rPr lang="zh-CN" altLang="en-US" sz="1600" b="1" dirty="0">
                <a:solidFill>
                  <a:srgbClr val="0070C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门</a:t>
            </a:r>
            <a:r>
              <a:rPr lang="zh-CN" altLang="en-US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次</a:t>
            </a:r>
            <a:r>
              <a:rPr lang="zh-CN" altLang="en-US" sz="12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课程试用混合式教学</a:t>
            </a:r>
          </a:p>
        </p:txBody>
      </p:sp>
      <p:cxnSp>
        <p:nvCxnSpPr>
          <p:cNvPr id="48" name="直接连接符 47">
            <a:extLst>
              <a:ext uri="{FF2B5EF4-FFF2-40B4-BE49-F238E27FC236}">
                <a16:creationId xmlns:a16="http://schemas.microsoft.com/office/drawing/2014/main" xmlns="" id="{992D7756-E330-4970-882A-535F6E8B2652}"/>
              </a:ext>
            </a:extLst>
          </p:cNvPr>
          <p:cNvCxnSpPr>
            <a:cxnSpLocks/>
          </p:cNvCxnSpPr>
          <p:nvPr/>
        </p:nvCxnSpPr>
        <p:spPr>
          <a:xfrm>
            <a:off x="5468758" y="3709302"/>
            <a:ext cx="7132916" cy="0"/>
          </a:xfrm>
          <a:prstGeom prst="line">
            <a:avLst/>
          </a:prstGeom>
          <a:ln>
            <a:solidFill>
              <a:srgbClr val="53575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椭圆 48">
            <a:extLst>
              <a:ext uri="{FF2B5EF4-FFF2-40B4-BE49-F238E27FC236}">
                <a16:creationId xmlns:a16="http://schemas.microsoft.com/office/drawing/2014/main" xmlns="" id="{C6DB0256-7571-466E-84C6-36C7898B2657}"/>
              </a:ext>
            </a:extLst>
          </p:cNvPr>
          <p:cNvSpPr/>
          <p:nvPr/>
        </p:nvSpPr>
        <p:spPr>
          <a:xfrm>
            <a:off x="5337302" y="3608324"/>
            <a:ext cx="216024" cy="216024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50" name="椭圆 49">
            <a:extLst>
              <a:ext uri="{FF2B5EF4-FFF2-40B4-BE49-F238E27FC236}">
                <a16:creationId xmlns:a16="http://schemas.microsoft.com/office/drawing/2014/main" xmlns="" id="{3C2C839B-0BE5-44F8-B2C5-2A02EF6692B6}"/>
              </a:ext>
            </a:extLst>
          </p:cNvPr>
          <p:cNvSpPr/>
          <p:nvPr/>
        </p:nvSpPr>
        <p:spPr>
          <a:xfrm>
            <a:off x="7024410" y="3608324"/>
            <a:ext cx="216024" cy="216024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51" name="椭圆 50">
            <a:extLst>
              <a:ext uri="{FF2B5EF4-FFF2-40B4-BE49-F238E27FC236}">
                <a16:creationId xmlns:a16="http://schemas.microsoft.com/office/drawing/2014/main" xmlns="" id="{523CDE7B-5F3C-4DB3-859E-8FD5DC4C1D95}"/>
              </a:ext>
            </a:extLst>
          </p:cNvPr>
          <p:cNvSpPr/>
          <p:nvPr/>
        </p:nvSpPr>
        <p:spPr>
          <a:xfrm>
            <a:off x="8830933" y="3608324"/>
            <a:ext cx="216024" cy="216024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52" name="椭圆 51">
            <a:extLst>
              <a:ext uri="{FF2B5EF4-FFF2-40B4-BE49-F238E27FC236}">
                <a16:creationId xmlns:a16="http://schemas.microsoft.com/office/drawing/2014/main" xmlns="" id="{5B2B5AFF-A29D-41BF-A331-2DCEDB8E52AC}"/>
              </a:ext>
            </a:extLst>
          </p:cNvPr>
          <p:cNvSpPr/>
          <p:nvPr/>
        </p:nvSpPr>
        <p:spPr>
          <a:xfrm>
            <a:off x="10598093" y="3608324"/>
            <a:ext cx="216024" cy="216024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53" name="矩形: 圆角 52">
            <a:extLst>
              <a:ext uri="{FF2B5EF4-FFF2-40B4-BE49-F238E27FC236}">
                <a16:creationId xmlns:a16="http://schemas.microsoft.com/office/drawing/2014/main" xmlns="" id="{A12D96D8-9C33-4301-8FDF-CCAE7B7B7FD7}"/>
              </a:ext>
            </a:extLst>
          </p:cNvPr>
          <p:cNvSpPr/>
          <p:nvPr/>
        </p:nvSpPr>
        <p:spPr>
          <a:xfrm>
            <a:off x="5336258" y="3043127"/>
            <a:ext cx="968781" cy="424826"/>
          </a:xfrm>
          <a:prstGeom prst="roundRect">
            <a:avLst>
              <a:gd name="adj" fmla="val 12504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2013</a:t>
            </a:r>
            <a:endParaRPr lang="zh-CN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矩形: 圆角 53">
            <a:extLst>
              <a:ext uri="{FF2B5EF4-FFF2-40B4-BE49-F238E27FC236}">
                <a16:creationId xmlns:a16="http://schemas.microsoft.com/office/drawing/2014/main" xmlns="" id="{982758EE-B83D-4EEB-A128-C24487205631}"/>
              </a:ext>
            </a:extLst>
          </p:cNvPr>
          <p:cNvSpPr/>
          <p:nvPr/>
        </p:nvSpPr>
        <p:spPr>
          <a:xfrm>
            <a:off x="6977518" y="3055305"/>
            <a:ext cx="921861" cy="409853"/>
          </a:xfrm>
          <a:prstGeom prst="roundRect">
            <a:avLst>
              <a:gd name="adj" fmla="val 12504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2014</a:t>
            </a:r>
            <a:endParaRPr lang="zh-CN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" name="矩形: 圆角 54">
            <a:extLst>
              <a:ext uri="{FF2B5EF4-FFF2-40B4-BE49-F238E27FC236}">
                <a16:creationId xmlns:a16="http://schemas.microsoft.com/office/drawing/2014/main" xmlns="" id="{D81CA688-188F-4628-846A-C03F4D68A1ED}"/>
              </a:ext>
            </a:extLst>
          </p:cNvPr>
          <p:cNvSpPr/>
          <p:nvPr/>
        </p:nvSpPr>
        <p:spPr>
          <a:xfrm>
            <a:off x="8830933" y="3031859"/>
            <a:ext cx="913659" cy="433299"/>
          </a:xfrm>
          <a:prstGeom prst="roundRect">
            <a:avLst>
              <a:gd name="adj" fmla="val 12504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2015</a:t>
            </a:r>
            <a:endParaRPr lang="zh-CN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6" name="矩形: 圆角 55">
            <a:extLst>
              <a:ext uri="{FF2B5EF4-FFF2-40B4-BE49-F238E27FC236}">
                <a16:creationId xmlns:a16="http://schemas.microsoft.com/office/drawing/2014/main" xmlns="" id="{623233C1-590D-477F-AF30-EC652ACC4B97}"/>
              </a:ext>
            </a:extLst>
          </p:cNvPr>
          <p:cNvSpPr/>
          <p:nvPr/>
        </p:nvSpPr>
        <p:spPr>
          <a:xfrm>
            <a:off x="10598093" y="3031859"/>
            <a:ext cx="882009" cy="433299"/>
          </a:xfrm>
          <a:prstGeom prst="roundRect">
            <a:avLst>
              <a:gd name="adj" fmla="val 12504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2016</a:t>
            </a:r>
            <a:endParaRPr lang="zh-CN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xmlns="" id="{00CBFD50-D059-42AD-891B-4F41CB012040}"/>
              </a:ext>
            </a:extLst>
          </p:cNvPr>
          <p:cNvSpPr txBox="1"/>
          <p:nvPr/>
        </p:nvSpPr>
        <p:spPr>
          <a:xfrm>
            <a:off x="5218171" y="4021763"/>
            <a:ext cx="2508738" cy="761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12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电路原理</a:t>
            </a:r>
            <a:endParaRPr lang="en-US" altLang="zh-CN" sz="12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125000"/>
              </a:lnSpc>
            </a:pPr>
            <a:r>
              <a:rPr lang="zh-CN" altLang="en-US" sz="12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云计算与软件工程</a:t>
            </a:r>
            <a:endParaRPr lang="en-US" altLang="zh-CN" sz="12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125000"/>
              </a:lnSpc>
            </a:pPr>
            <a:endParaRPr lang="zh-CN" altLang="en-US" sz="12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xmlns="" id="{EA6F25DB-F03F-4835-8172-1D9292B48F24}"/>
              </a:ext>
            </a:extLst>
          </p:cNvPr>
          <p:cNvSpPr txBox="1"/>
          <p:nvPr/>
        </p:nvSpPr>
        <p:spPr>
          <a:xfrm>
            <a:off x="6853653" y="4021763"/>
            <a:ext cx="2215660" cy="1916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12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电路原理</a:t>
            </a:r>
            <a:endParaRPr lang="en-US" altLang="zh-CN" sz="12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125000"/>
              </a:lnSpc>
            </a:pPr>
            <a:r>
              <a:rPr lang="zh-CN" altLang="en-US" sz="12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组合数学</a:t>
            </a:r>
            <a:endParaRPr lang="en-US" altLang="zh-CN" sz="12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125000"/>
              </a:lnSpc>
            </a:pPr>
            <a:r>
              <a:rPr lang="zh-CN" altLang="en-US" sz="12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微积分</a:t>
            </a:r>
            <a:r>
              <a:rPr lang="en-US" altLang="zh-CN" sz="12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B</a:t>
            </a:r>
          </a:p>
          <a:p>
            <a:pPr>
              <a:lnSpc>
                <a:spcPct val="125000"/>
              </a:lnSpc>
            </a:pPr>
            <a:r>
              <a:rPr lang="zh-CN" altLang="en-US" sz="12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基础英语听说</a:t>
            </a:r>
            <a:endParaRPr lang="en-US" altLang="zh-CN" sz="12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125000"/>
              </a:lnSpc>
            </a:pPr>
            <a:r>
              <a:rPr lang="zh-CN" altLang="en-US" sz="12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财务报表分析</a:t>
            </a:r>
            <a:endParaRPr lang="en-US" altLang="zh-CN" sz="12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125000"/>
              </a:lnSpc>
            </a:pPr>
            <a:r>
              <a:rPr lang="zh-CN" altLang="en-US" sz="12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马克思主义基本原理概论</a:t>
            </a:r>
            <a:endParaRPr lang="en-US" altLang="zh-CN" sz="12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125000"/>
              </a:lnSpc>
            </a:pPr>
            <a:endParaRPr lang="en-US" altLang="zh-CN" sz="12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125000"/>
              </a:lnSpc>
            </a:pPr>
            <a:endParaRPr lang="zh-CN" altLang="en-US" sz="12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xmlns="" id="{EA53E0FF-789A-4D08-BE58-AD98FAD207AC}"/>
              </a:ext>
            </a:extLst>
          </p:cNvPr>
          <p:cNvSpPr txBox="1"/>
          <p:nvPr/>
        </p:nvSpPr>
        <p:spPr>
          <a:xfrm>
            <a:off x="8774556" y="4021763"/>
            <a:ext cx="1624807" cy="2377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12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电路原理</a:t>
            </a:r>
            <a:endParaRPr lang="en-US" altLang="zh-CN" sz="12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125000"/>
              </a:lnSpc>
            </a:pPr>
            <a:r>
              <a:rPr lang="zh-CN" altLang="en-US" sz="12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微积分</a:t>
            </a:r>
            <a:r>
              <a:rPr lang="en-US" altLang="zh-CN" sz="12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B</a:t>
            </a:r>
          </a:p>
          <a:p>
            <a:pPr>
              <a:lnSpc>
                <a:spcPct val="125000"/>
              </a:lnSpc>
            </a:pPr>
            <a:r>
              <a:rPr lang="zh-CN" altLang="en-US" sz="12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大学物理</a:t>
            </a:r>
            <a:endParaRPr lang="en-US" altLang="zh-CN" sz="12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125000"/>
              </a:lnSpc>
            </a:pPr>
            <a:r>
              <a:rPr lang="zh-CN" altLang="en-US" sz="12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有限元分析及应用</a:t>
            </a:r>
            <a:endParaRPr lang="en-US" altLang="zh-CN" sz="12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125000"/>
              </a:lnSpc>
            </a:pPr>
            <a:r>
              <a:rPr lang="zh-CN" altLang="en-US" sz="12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中国近现代史刚要</a:t>
            </a:r>
            <a:endParaRPr lang="en-US" altLang="zh-CN" sz="12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125000"/>
              </a:lnSpc>
            </a:pPr>
            <a:r>
              <a:rPr lang="zh-CN" altLang="en-US" sz="12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模拟电子技术基础</a:t>
            </a:r>
            <a:endParaRPr lang="en-US" altLang="zh-CN" sz="12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125000"/>
              </a:lnSpc>
            </a:pPr>
            <a:r>
              <a:rPr lang="en-US" altLang="zh-CN" sz="12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C++</a:t>
            </a:r>
            <a:r>
              <a:rPr lang="zh-CN" altLang="en-US" sz="12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语言程序设计</a:t>
            </a:r>
            <a:endParaRPr lang="en-US" altLang="zh-CN" sz="12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125000"/>
              </a:lnSpc>
            </a:pPr>
            <a:r>
              <a:rPr lang="zh-CN" altLang="en-US" sz="12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组合数学</a:t>
            </a:r>
            <a:endParaRPr lang="en-US" altLang="zh-CN" sz="12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125000"/>
              </a:lnSpc>
            </a:pPr>
            <a:r>
              <a:rPr lang="zh-CN" altLang="en-US" sz="12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基础英语听说</a:t>
            </a:r>
            <a:endParaRPr lang="en-US" altLang="zh-CN" sz="12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125000"/>
              </a:lnSpc>
            </a:pPr>
            <a:r>
              <a:rPr lang="zh-CN" altLang="en-US" sz="12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数据结构</a:t>
            </a:r>
            <a:r>
              <a:rPr lang="en-US" altLang="zh-CN" sz="12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……</a:t>
            </a:r>
          </a:p>
        </p:txBody>
      </p:sp>
      <p:sp>
        <p:nvSpPr>
          <p:cNvPr id="82" name="矩形 81">
            <a:extLst>
              <a:ext uri="{FF2B5EF4-FFF2-40B4-BE49-F238E27FC236}">
                <a16:creationId xmlns:a16="http://schemas.microsoft.com/office/drawing/2014/main" xmlns="" id="{8904E9CD-1374-4B96-BA17-EC2AA58E4F8E}"/>
              </a:ext>
            </a:extLst>
          </p:cNvPr>
          <p:cNvSpPr/>
          <p:nvPr/>
        </p:nvSpPr>
        <p:spPr>
          <a:xfrm>
            <a:off x="4333412" y="251357"/>
            <a:ext cx="1842744" cy="1962076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9600" dirty="0">
                <a:solidFill>
                  <a:schemeClr val="bg1">
                    <a:lumMod val="50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“</a:t>
            </a:r>
            <a:endParaRPr lang="zh-CN" altLang="en-US" sz="9600" dirty="0">
              <a:solidFill>
                <a:schemeClr val="bg1">
                  <a:lumMod val="50000"/>
                </a:scheme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84" name="矩形 83">
            <a:extLst>
              <a:ext uri="{FF2B5EF4-FFF2-40B4-BE49-F238E27FC236}">
                <a16:creationId xmlns:a16="http://schemas.microsoft.com/office/drawing/2014/main" xmlns="" id="{C2F1423E-3B42-4E91-8AD0-92088543842D}"/>
              </a:ext>
            </a:extLst>
          </p:cNvPr>
          <p:cNvSpPr/>
          <p:nvPr/>
        </p:nvSpPr>
        <p:spPr>
          <a:xfrm>
            <a:off x="5769216" y="811695"/>
            <a:ext cx="5275307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探索传统课堂教学与在线教育及其他教育教学形式的结合，积极实践，稳步推进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5" name="矩形 84">
            <a:extLst>
              <a:ext uri="{FF2B5EF4-FFF2-40B4-BE49-F238E27FC236}">
                <a16:creationId xmlns:a16="http://schemas.microsoft.com/office/drawing/2014/main" xmlns="" id="{3D9DFE47-218B-4256-BB4A-B0DDE2B55321}"/>
              </a:ext>
            </a:extLst>
          </p:cNvPr>
          <p:cNvSpPr/>
          <p:nvPr/>
        </p:nvSpPr>
        <p:spPr>
          <a:xfrm>
            <a:off x="11022963" y="1253588"/>
            <a:ext cx="1006621" cy="1962076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9600" dirty="0">
                <a:solidFill>
                  <a:schemeClr val="bg1">
                    <a:lumMod val="50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”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-4467497" y="613954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-5852160" y="838635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1A325FC4-EF5D-440B-8111-A323F477F269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11709400" y="0"/>
            <a:ext cx="482600" cy="12700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xmlns="" id="{7E22BA41-B650-45E6-929D-2F6A2CC32E54}"/>
              </a:ext>
            </a:extLst>
          </p:cNvPr>
          <p:cNvSpPr/>
          <p:nvPr/>
        </p:nvSpPr>
        <p:spPr>
          <a:xfrm>
            <a:off x="1219200" y="428625"/>
            <a:ext cx="9753600" cy="2143125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r>
              <a:rPr lang="zh-CN" altLang="en-US" sz="2800" dirty="0">
                <a:solidFill>
                  <a:srgbClr val="000000"/>
                </a:solidFill>
              </a:rPr>
              <a:t>开展混合式教学主要是为了？</a:t>
            </a: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xmlns="" id="{887190AC-48C5-4643-B56D-7712A73C9510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89154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>
                <a:solidFill>
                  <a:srgbClr val="FFFFFF"/>
                </a:solidFill>
              </a:rPr>
              <a:t>提交</a:t>
            </a: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xmlns="" id="{83843A7D-7D9B-4735-9F5C-D8356E1C17AD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0" y="0"/>
            <a:ext cx="1574800" cy="635000"/>
            <a:chOff x="0" y="0"/>
            <a:chExt cx="1574800" cy="635000"/>
          </a:xfrm>
        </p:grpSpPr>
        <p:sp>
          <p:nvSpPr>
            <p:cNvPr id="15" name="ColorBlock">
              <a:extLst>
                <a:ext uri="{FF2B5EF4-FFF2-40B4-BE49-F238E27FC236}">
                  <a16:creationId xmlns:a16="http://schemas.microsoft.com/office/drawing/2014/main" xmlns="" id="{DE81A75B-C6FA-43AE-AF7E-091470420C50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>
              <a:off x="0" y="0"/>
              <a:ext cx="254000" cy="635000"/>
            </a:xfrm>
            <a:prstGeom prst="rect">
              <a:avLst/>
            </a:prstGeom>
            <a:solidFill>
              <a:srgbClr val="36A3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TypeText">
              <a:extLst>
                <a:ext uri="{FF2B5EF4-FFF2-40B4-BE49-F238E27FC236}">
                  <a16:creationId xmlns:a16="http://schemas.microsoft.com/office/drawing/2014/main" xmlns="" id="{4B1230D9-ECA4-4128-AEC4-1BB6DBBCE462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304800" y="0"/>
              <a:ext cx="1270000" cy="635000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tx1"/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</a:rPr>
                <a:t>单选题</a:t>
              </a:r>
            </a:p>
          </p:txBody>
        </p:sp>
      </p:grpSp>
      <p:sp>
        <p:nvSpPr>
          <p:cNvPr id="20" name="矩形 19">
            <a:extLst>
              <a:ext uri="{FF2B5EF4-FFF2-40B4-BE49-F238E27FC236}">
                <a16:creationId xmlns:a16="http://schemas.microsoft.com/office/drawing/2014/main" xmlns="" id="{25749D37-8702-45EA-AC6A-A25F8ED10809}"/>
              </a:ext>
            </a:extLst>
          </p:cNvPr>
          <p:cNvSpPr/>
          <p:nvPr/>
        </p:nvSpPr>
        <p:spPr>
          <a:xfrm>
            <a:off x="1828800" y="2786063"/>
            <a:ext cx="7086600" cy="642937"/>
          </a:xfrm>
          <a:prstGeom prst="rect">
            <a:avLst/>
          </a:prstGeom>
          <a:noFill/>
          <a:ln w="34925" cap="flat" cmpd="sng" algn="in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FFFFFF"/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600" dirty="0">
                <a:solidFill>
                  <a:srgbClr val="000000"/>
                </a:solidFill>
              </a:rPr>
              <a:t>让学生课前学，老师少上课，多出时间搞科研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xmlns="" id="{6CEBFEB3-2A9F-4D4B-9B0E-747AC1E05C16}"/>
              </a:ext>
            </a:extLst>
          </p:cNvPr>
          <p:cNvSpPr/>
          <p:nvPr/>
        </p:nvSpPr>
        <p:spPr>
          <a:xfrm>
            <a:off x="1828800" y="3643313"/>
            <a:ext cx="6978316" cy="642937"/>
          </a:xfrm>
          <a:prstGeom prst="rect">
            <a:avLst/>
          </a:prstGeom>
          <a:noFill/>
          <a:ln w="34925" cap="flat" cmpd="sng" algn="in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FFFFFF"/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600" dirty="0">
                <a:solidFill>
                  <a:srgbClr val="000000"/>
                </a:solidFill>
              </a:rPr>
              <a:t>减少课上教学，一个老师可以教更多的班级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xmlns="" id="{3DA92618-4187-49C3-89FB-DE0827D0B1E3}"/>
              </a:ext>
            </a:extLst>
          </p:cNvPr>
          <p:cNvSpPr/>
          <p:nvPr/>
        </p:nvSpPr>
        <p:spPr>
          <a:xfrm>
            <a:off x="1828800" y="4500563"/>
            <a:ext cx="6978316" cy="642937"/>
          </a:xfrm>
          <a:prstGeom prst="rect">
            <a:avLst/>
          </a:prstGeom>
          <a:noFill/>
          <a:ln w="34925" cap="flat" cmpd="sng" algn="in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FFFFFF"/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600" dirty="0">
                <a:solidFill>
                  <a:srgbClr val="000000"/>
                </a:solidFill>
              </a:rPr>
              <a:t>更好地利用面对面的时间和在线学习的优势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xmlns="" id="{78BCE449-E8EA-42D8-966D-1DB93927C553}"/>
              </a:ext>
            </a:extLst>
          </p:cNvPr>
          <p:cNvSpPr/>
          <p:nvPr/>
        </p:nvSpPr>
        <p:spPr>
          <a:xfrm>
            <a:off x="1828800" y="5357813"/>
            <a:ext cx="6400800" cy="642937"/>
          </a:xfrm>
          <a:prstGeom prst="rect">
            <a:avLst/>
          </a:prstGeom>
          <a:noFill/>
          <a:ln w="34925" cap="flat" cmpd="sng" algn="in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FFFFFF"/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600" dirty="0">
                <a:solidFill>
                  <a:srgbClr val="000000"/>
                </a:solidFill>
              </a:rPr>
              <a:t>做完的慕课、公开课，总得在学校用起来</a:t>
            </a:r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xmlns="" id="{9AC1602C-D7FC-4433-A3D1-230B31378F58}"/>
              </a:ext>
            </a:extLst>
          </p:cNvPr>
          <p:cNvSpPr>
            <a:spLocks noChangeAspect="1"/>
          </p:cNvSpPr>
          <p:nvPr>
            <p:custDataLst>
              <p:tags r:id="rId5"/>
            </p:custDataLst>
          </p:nvPr>
        </p:nvSpPr>
        <p:spPr>
          <a:xfrm>
            <a:off x="1114425" y="2850356"/>
            <a:ext cx="514350" cy="514350"/>
          </a:xfrm>
          <a:prstGeom prst="ellipse">
            <a:avLst/>
          </a:prstGeom>
          <a:solidFill>
            <a:srgbClr val="808080"/>
          </a:solidFill>
          <a:ln w="127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>
                <a:solidFill>
                  <a:srgbClr val="FFFFFF"/>
                </a:solidFill>
              </a:rPr>
              <a:t>A</a:t>
            </a:r>
            <a:endParaRPr lang="zh-CN" altLang="en-US" sz="1600">
              <a:solidFill>
                <a:srgbClr val="FFFFFF"/>
              </a:solidFill>
            </a:endParaRPr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xmlns="" id="{E4F9C920-F654-43D9-B22B-8E20D7C551C0}"/>
              </a:ext>
            </a:extLst>
          </p:cNvPr>
          <p:cNvSpPr>
            <a:spLocks noChangeAspect="1"/>
          </p:cNvSpPr>
          <p:nvPr>
            <p:custDataLst>
              <p:tags r:id="rId6"/>
            </p:custDataLst>
          </p:nvPr>
        </p:nvSpPr>
        <p:spPr>
          <a:xfrm>
            <a:off x="1114425" y="3707606"/>
            <a:ext cx="514350" cy="514350"/>
          </a:xfrm>
          <a:prstGeom prst="ellipse">
            <a:avLst/>
          </a:prstGeom>
          <a:solidFill>
            <a:srgbClr val="808080"/>
          </a:solidFill>
          <a:ln w="127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>
                <a:solidFill>
                  <a:srgbClr val="FFFFFF"/>
                </a:solidFill>
              </a:rPr>
              <a:t>B</a:t>
            </a:r>
            <a:endParaRPr lang="zh-CN" altLang="en-US" sz="1600">
              <a:solidFill>
                <a:srgbClr val="FFFFFF"/>
              </a:solidFill>
            </a:endParaRPr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xmlns="" id="{373CE833-59D8-4741-8B05-2A60C7C969E5}"/>
              </a:ext>
            </a:extLst>
          </p:cNvPr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1114425" y="4564856"/>
            <a:ext cx="514350" cy="514350"/>
          </a:xfrm>
          <a:prstGeom prst="ellipse">
            <a:avLst/>
          </a:prstGeom>
          <a:solidFill>
            <a:srgbClr val="00FF00"/>
          </a:solidFill>
          <a:ln w="254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>
                <a:solidFill>
                  <a:srgbClr val="FFFFFF"/>
                </a:solidFill>
              </a:rPr>
              <a:t>C</a:t>
            </a:r>
            <a:endParaRPr lang="zh-CN" altLang="en-US" sz="1600">
              <a:solidFill>
                <a:srgbClr val="FFFFFF"/>
              </a:solidFill>
            </a:endParaRPr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xmlns="" id="{E855E247-C0F8-45F9-9459-53FDEDC40B59}"/>
              </a:ext>
            </a:extLst>
          </p:cNvPr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1114425" y="5422106"/>
            <a:ext cx="514350" cy="514350"/>
          </a:xfrm>
          <a:prstGeom prst="ellipse">
            <a:avLst/>
          </a:prstGeom>
          <a:solidFill>
            <a:srgbClr val="808080"/>
          </a:solidFill>
          <a:ln w="127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>
                <a:solidFill>
                  <a:srgbClr val="FFFFFF"/>
                </a:solidFill>
              </a:rPr>
              <a:t>D</a:t>
            </a:r>
            <a:endParaRPr lang="zh-CN" altLang="en-US" sz="1600">
              <a:solidFill>
                <a:srgbClr val="FFFFFF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96761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MultipleChoice"/>
  <p:tag name="PROBLEMSCORE" val="2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MultipleChoice"/>
  <p:tag name="PROBLEMSCORE" val="2"/>
  <p:tag name="PROBLEMHASREMARK" val="Fals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Setting"/>
  <p:tag name="RAINPROBLEM" val="ProblemSetting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Correct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Setting"/>
  <p:tag name="RAINPROBLEM" val="ProblemSetting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Correct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4634</TotalTime>
  <Words>3517</Words>
  <Application>Microsoft Macintosh PowerPoint</Application>
  <PresentationFormat>宽屏</PresentationFormat>
  <Paragraphs>329</Paragraphs>
  <Slides>44</Slides>
  <Notes>31</Notes>
  <HiddenSlides>0</HiddenSlides>
  <MMClips>1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44</vt:i4>
      </vt:variant>
    </vt:vector>
  </HeadingPairs>
  <TitlesOfParts>
    <vt:vector size="59" baseType="lpstr">
      <vt:lpstr>Calibri</vt:lpstr>
      <vt:lpstr>DengXian</vt:lpstr>
      <vt:lpstr>DengXian Light</vt:lpstr>
      <vt:lpstr>FZXiHeiI-Z08S</vt:lpstr>
      <vt:lpstr>Gill Sans</vt:lpstr>
      <vt:lpstr>Microsoft YaHei</vt:lpstr>
      <vt:lpstr>Microsoft YaHei Light</vt:lpstr>
      <vt:lpstr>黑体</vt:lpstr>
      <vt:lpstr>华文细黑</vt:lpstr>
      <vt:lpstr>宋体</vt:lpstr>
      <vt:lpstr>微软雅黑</vt:lpstr>
      <vt:lpstr>微软雅黑 Light</vt:lpstr>
      <vt:lpstr>幼圆</vt:lpstr>
      <vt:lpstr>Arial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389570196@qq.com</dc:creator>
  <cp:lastModifiedBy>Microsoft Office 用户</cp:lastModifiedBy>
  <cp:revision>437</cp:revision>
  <dcterms:created xsi:type="dcterms:W3CDTF">2016-10-19T12:04:00Z</dcterms:created>
  <dcterms:modified xsi:type="dcterms:W3CDTF">2017-06-03T07:33:10Z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2052-10.1.0.6206</vt:lpwstr>
  </property>
</Properties>
</file>